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notesSlides/notesSlide4.xml" ContentType="application/vnd.openxmlformats-officedocument.presentationml.notesSlide+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notesSlides/notesSlide5.xml" ContentType="application/vnd.openxmlformats-officedocument.presentationml.notesSlide+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notesSlides/notesSlide6.xml" ContentType="application/vnd.openxmlformats-officedocument.presentationml.notesSlide+xml"/>
  <Override PartName="/ppt/comments/comment52.xml" ContentType="application/vnd.openxmlformats-officedocument.presentationml.comments+xml"/>
  <Override PartName="/ppt/comments/comment5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57" r:id="rId2"/>
    <p:sldId id="559" r:id="rId3"/>
    <p:sldId id="560" r:id="rId4"/>
    <p:sldId id="258" r:id="rId5"/>
    <p:sldId id="259" r:id="rId6"/>
    <p:sldId id="260" r:id="rId7"/>
    <p:sldId id="261" r:id="rId8"/>
    <p:sldId id="263" r:id="rId9"/>
    <p:sldId id="264" r:id="rId10"/>
    <p:sldId id="265" r:id="rId11"/>
    <p:sldId id="266" r:id="rId12"/>
    <p:sldId id="433" r:id="rId13"/>
    <p:sldId id="434" r:id="rId14"/>
    <p:sldId id="435" r:id="rId15"/>
    <p:sldId id="436" r:id="rId16"/>
    <p:sldId id="440" r:id="rId17"/>
    <p:sldId id="437" r:id="rId18"/>
    <p:sldId id="441" r:id="rId19"/>
    <p:sldId id="442" r:id="rId20"/>
    <p:sldId id="443"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6" r:id="rId34"/>
    <p:sldId id="457" r:id="rId35"/>
    <p:sldId id="458" r:id="rId36"/>
    <p:sldId id="459" r:id="rId37"/>
    <p:sldId id="460" r:id="rId38"/>
    <p:sldId id="470" r:id="rId39"/>
    <p:sldId id="535" r:id="rId40"/>
    <p:sldId id="536" r:id="rId41"/>
    <p:sldId id="537" r:id="rId42"/>
    <p:sldId id="538" r:id="rId43"/>
    <p:sldId id="539" r:id="rId44"/>
    <p:sldId id="540" r:id="rId45"/>
    <p:sldId id="541" r:id="rId46"/>
    <p:sldId id="542" r:id="rId47"/>
    <p:sldId id="543" r:id="rId48"/>
    <p:sldId id="544" r:id="rId49"/>
    <p:sldId id="545" r:id="rId50"/>
    <p:sldId id="546" r:id="rId51"/>
    <p:sldId id="547" r:id="rId52"/>
    <p:sldId id="548" r:id="rId53"/>
    <p:sldId id="549" r:id="rId54"/>
    <p:sldId id="550" r:id="rId55"/>
    <p:sldId id="471" r:id="rId56"/>
    <p:sldId id="472" r:id="rId57"/>
    <p:sldId id="473" r:id="rId58"/>
    <p:sldId id="474"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517" r:id="rId77"/>
    <p:sldId id="493" r:id="rId78"/>
    <p:sldId id="494" r:id="rId79"/>
    <p:sldId id="495" r:id="rId80"/>
    <p:sldId id="498" r:id="rId81"/>
    <p:sldId id="497" r:id="rId82"/>
    <p:sldId id="499" r:id="rId83"/>
    <p:sldId id="500" r:id="rId84"/>
    <p:sldId id="501" r:id="rId85"/>
    <p:sldId id="502" r:id="rId86"/>
    <p:sldId id="503" r:id="rId87"/>
    <p:sldId id="504" r:id="rId88"/>
    <p:sldId id="505" r:id="rId89"/>
    <p:sldId id="506" r:id="rId90"/>
    <p:sldId id="507" r:id="rId91"/>
    <p:sldId id="508" r:id="rId92"/>
    <p:sldId id="509" r:id="rId93"/>
    <p:sldId id="510" r:id="rId94"/>
    <p:sldId id="511" r:id="rId95"/>
    <p:sldId id="512" r:id="rId96"/>
    <p:sldId id="513" r:id="rId97"/>
    <p:sldId id="514" r:id="rId98"/>
    <p:sldId id="515" r:id="rId99"/>
    <p:sldId id="516" r:id="rId100"/>
    <p:sldId id="531" r:id="rId101"/>
    <p:sldId id="552" r:id="rId102"/>
    <p:sldId id="533" r:id="rId103"/>
    <p:sldId id="551" r:id="rId104"/>
    <p:sldId id="553" r:id="rId105"/>
    <p:sldId id="421" r:id="rId106"/>
    <p:sldId id="422" r:id="rId107"/>
    <p:sldId id="423" r:id="rId108"/>
    <p:sldId id="424" r:id="rId109"/>
    <p:sldId id="428" r:id="rId110"/>
    <p:sldId id="429" r:id="rId111"/>
    <p:sldId id="432" r:id="rId112"/>
    <p:sldId id="554" r:id="rId113"/>
    <p:sldId id="555" r:id="rId114"/>
    <p:sldId id="556" r:id="rId115"/>
    <p:sldId id="418" r:id="rId116"/>
    <p:sldId id="557" r:id="rId117"/>
    <p:sldId id="558" r:id="rId1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a Gallo" initials="" lastIdx="40" clrIdx="1"/>
  <p:cmAuthor id="3" name="User" initials="U" lastIdx="30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1" autoAdjust="0"/>
    <p:restoredTop sz="94660"/>
  </p:normalViewPr>
  <p:slideViewPr>
    <p:cSldViewPr snapToGrid="0">
      <p:cViewPr varScale="1">
        <p:scale>
          <a:sx n="70" d="100"/>
          <a:sy n="70" d="100"/>
        </p:scale>
        <p:origin x="9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1-13T18:36:15.977" idx="12">
    <p:pos x="3012" y="1267"/>
    <p:text>ImagenprincipalP3.png</p:text>
    <p:extLst mod="1">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1-02-26T18:05:48.953" idx="273">
    <p:pos x="1334" y="1661"/>
    <p:text>ilustracion2.png</p:text>
    <p:extLst>
      <p:ext uri="{C676402C-5697-4E1C-873F-D02D1690AC5C}">
        <p15:threadingInfo xmlns:p15="http://schemas.microsoft.com/office/powerpoint/2012/main" timeZoneBias="300"/>
      </p:ext>
    </p:extLst>
  </p:cm>
  <p:cm authorId="3" dt="2021-02-26T18:05:49.431" idx="274">
    <p:pos x="2914" y="1642"/>
    <p:text>ilustracion3.png</p:text>
    <p:extLst>
      <p:ext uri="{C676402C-5697-4E1C-873F-D02D1690AC5C}">
        <p15:threadingInfo xmlns:p15="http://schemas.microsoft.com/office/powerpoint/2012/main" timeZoneBias="300"/>
      </p:ext>
    </p:extLst>
  </p:cm>
  <p:cm authorId="3" dt="2021-02-26T18:05:50.077" idx="275">
    <p:pos x="4641" y="1718"/>
    <p:text>ilustracion4.png</p:text>
    <p:extLst>
      <p:ext uri="{C676402C-5697-4E1C-873F-D02D1690AC5C}">
        <p15:threadingInfo xmlns:p15="http://schemas.microsoft.com/office/powerpoint/2012/main" timeZoneBias="300"/>
      </p:ext>
    </p:extLst>
  </p:cm>
  <p:cm authorId="3" dt="2021-02-26T18:05:50.751" idx="276">
    <p:pos x="6539" y="1708"/>
    <p:text>ilustracion5.png</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3" dt="2021-02-26T18:05:48.953" idx="273">
    <p:pos x="1334" y="1661"/>
    <p:text>ilustracion6.png</p:text>
    <p:extLst>
      <p:ext uri="{C676402C-5697-4E1C-873F-D02D1690AC5C}">
        <p15:threadingInfo xmlns:p15="http://schemas.microsoft.com/office/powerpoint/2012/main" timeZoneBias="300"/>
      </p:ext>
    </p:extLst>
  </p:cm>
  <p:cm authorId="3" dt="2021-02-26T18:05:49.431" idx="274">
    <p:pos x="2914" y="1642"/>
    <p:text>ilustracion7.png</p:text>
    <p:extLst>
      <p:ext uri="{C676402C-5697-4E1C-873F-D02D1690AC5C}">
        <p15:threadingInfo xmlns:p15="http://schemas.microsoft.com/office/powerpoint/2012/main" timeZoneBias="300"/>
      </p:ext>
    </p:extLst>
  </p:cm>
  <p:cm authorId="3" dt="2021-02-26T18:05:50.077" idx="275">
    <p:pos x="4641" y="1718"/>
    <p:text>ilustracion8.png</p:text>
    <p:extLst>
      <p:ext uri="{C676402C-5697-4E1C-873F-D02D1690AC5C}">
        <p15:threadingInfo xmlns:p15="http://schemas.microsoft.com/office/powerpoint/2012/main" timeZoneBias="300"/>
      </p:ext>
    </p:extLst>
  </p:cm>
  <p:cm authorId="3" dt="2021-02-26T18:05:50.751" idx="276">
    <p:pos x="6539" y="1708"/>
    <p:text>ilustracion9.png</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21-02-26T19:01:52.399" idx="277">
    <p:pos x="4377" y="1583"/>
    <p:text>tabla enviada a diseñar, se solicita ser giardada con nombre labranzaconvencional.png</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21-02-26T20:33:33.109" idx="278">
    <p:pos x="4016" y="1317"/>
    <p:text>ilustracion16.png</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3" dt="2021-02-26T21:27:07.993" idx="279">
    <p:pos x="4940" y="1898"/>
    <p:text>tabla enviada a diseño se solicita ser guardada con nombre: labranzareducuda.png</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3" dt="2021-02-26T21:27:07.993" idx="279">
    <p:pos x="4940" y="1898"/>
    <p:text>tabla enviada a diseño se solicita ser guardada con nombre: labranzacero.png</p:text>
    <p:extLst>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3" dt="2021-02-26T21:27:07.993" idx="279">
    <p:pos x="4940" y="1898"/>
    <p:text>tabla enviada a rediseñar se solicita ser guardada con nombre: rendimientos.png</p:text>
    <p:extLst>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3" dt="2021-01-17T21:28:39.701" idx="108">
    <p:pos x="4231" y="1102"/>
    <p:text>Visualización del recurso interactivo: https://h5p.org/find-multiple-hotspots</p:text>
    <p:extLst>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3" dt="2021-01-09T16:17:18.839" idx="6">
    <p:pos x="6769" y="3009"/>
    <p:text>Al hacer clic por el boton siguiente o anterior podra navegar por todo el cuadro de dialogo</p:text>
    <p:extLst>
      <p:ext uri="{C676402C-5697-4E1C-873F-D02D1690AC5C}">
        <p15:threadingInfo xmlns:p15="http://schemas.microsoft.com/office/powerpoint/2012/main" timeZoneBias="30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3" dt="2021-02-11T18:51:03.651" idx="158">
    <p:pos x="6704" y="3784"/>
    <p:text>Ruta del documento Actividad de aprendizaje3.pdf</p:text>
    <p:extLst mod="1">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1-13T18:36:15.977" idx="12">
    <p:pos x="3012" y="1267"/>
    <p:text>ImagenprincipalP3.png</p:text>
    <p:extLst mod="1">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3" dt="2021-02-26T22:13:38.551" idx="280">
    <p:pos x="199" y="2374"/>
    <p:text>al pasar el cursor por cada boton este pasara de color amarillo a naranjado y al hacer clic en cada uno se podra visualizar la información correspondiente</p:text>
    <p:extLst mod="1">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3" dt="2021-02-26T22:20:07.385" idx="281">
    <p:pos x="5010" y="2394"/>
    <p:text>ilustracion26.png</p:text>
    <p:extLst>
      <p:ext uri="{C676402C-5697-4E1C-873F-D02D1690AC5C}">
        <p15:threadingInfo xmlns:p15="http://schemas.microsoft.com/office/powerpoint/2012/main" timeZoneBias="30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3" dt="2021-02-26T22:23:41.294" idx="282">
    <p:pos x="4664" y="2168"/>
    <p:text>ilustracion27.png</p:text>
    <p:extLst>
      <p:ext uri="{C676402C-5697-4E1C-873F-D02D1690AC5C}">
        <p15:threadingInfo xmlns:p15="http://schemas.microsoft.com/office/powerpoint/2012/main" timeZoneBias="30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3" dt="2021-02-26T22:23:41.294" idx="282">
    <p:pos x="4664" y="2168"/>
    <p:text>ilustracion28.png</p:text>
    <p:extLst>
      <p:ext uri="{C676402C-5697-4E1C-873F-D02D1690AC5C}">
        <p15:threadingInfo xmlns:p15="http://schemas.microsoft.com/office/powerpoint/2012/main" timeZoneBias="30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3" dt="2021-02-26T22:23:41.294" idx="282">
    <p:pos x="4664" y="2168"/>
    <p:text>ilustracion29.png</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3" dt="2021-02-26T22:36:00.636" idx="283">
    <p:pos x="2100" y="1007"/>
    <p:text>profesor-5.png</p:text>
    <p:extLst mod="1">
      <p:ext uri="{C676402C-5697-4E1C-873F-D02D1690AC5C}">
        <p15:threadingInfo xmlns:p15="http://schemas.microsoft.com/office/powerpoint/2012/main" timeZoneBias="30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3" dt="2021-01-16T20:56:10.816" idx="78">
    <p:pos x="4897" y="1241"/>
    <p:text>Ejemplo de interactividad de las preguntas: https://h5p.org/drag-and-drop#example=63159</p:text>
    <p:extLst>
      <p:ext uri="{C676402C-5697-4E1C-873F-D02D1690AC5C}">
        <p15:threadingInfo xmlns:p15="http://schemas.microsoft.com/office/powerpoint/2012/main" timeZoneBias="300"/>
      </p:ext>
    </p:extLst>
  </p:cm>
  <p:cm authorId="3" dt="2021-01-16T20:56:29.644" idx="79">
    <p:pos x="6739" y="1563"/>
    <p:text>Se encuentran en el orden correcto.</p:text>
    <p:extLst>
      <p:ext uri="{C676402C-5697-4E1C-873F-D02D1690AC5C}">
        <p15:threadingInfo xmlns:p15="http://schemas.microsoft.com/office/powerpoint/2012/main" timeZoneBias="30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3" dt="2021-01-09T16:17:18.839" idx="6">
    <p:pos x="6769" y="3009"/>
    <p:text>Al hacer clic por el boton siguiente o anterior podra navegar por todo el cuadro de dialogo</p:text>
    <p:extLst>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3" dt="2021-02-11T18:51:03.651" idx="158">
    <p:pos x="6704" y="3784"/>
    <p:text>Ruta del documento Actividad de aprendizaje2.pdf</p:text>
    <p:extLst mod="1">
      <p:ext uri="{C676402C-5697-4E1C-873F-D02D1690AC5C}">
        <p15:threadingInfo xmlns:p15="http://schemas.microsoft.com/office/powerpoint/2012/main" timeZoneBias="30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3" dt="2021-02-27T19:20:27.732" idx="285">
    <p:pos x="6982" y="1549"/>
    <p:text>cosechador.png, enlace de descarga: &lt;div&gt;Iconos diseñados por &lt;a href="" title="Pixelmeetup"&gt;Pixelmeetup&lt;/a&gt; from &lt;a href="https://www.flaticon.es/" title="Flaticon"&gt;www.flaticon.es&lt;/a&gt;&lt;/div&gt;</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1-13T18:36:15.977" idx="12">
    <p:pos x="3012" y="1267"/>
    <p:text>ImagenprincipalP3.png</p:text>
    <p:extLst mod="1">
      <p:ext uri="{C676402C-5697-4E1C-873F-D02D1690AC5C}">
        <p15:threadingInfo xmlns:p15="http://schemas.microsoft.com/office/powerpoint/2012/main" timeZoneBias="30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3" dt="2021-02-27T19:20:27.732" idx="285">
    <p:pos x="6982" y="1549"/>
    <p:text>cosechador.png, enlace de descarga: &lt;div&gt;Iconos diseñados por &lt;a href="" title="Pixelmeetup"&gt;Pixelmeetup&lt;/a&gt; from &lt;a href="https://www.flaticon.es/" title="Flaticon"&gt;www.flaticon.es&lt;/a&gt;&lt;/div&gt;</p:text>
    <p:extLst>
      <p:ext uri="{C676402C-5697-4E1C-873F-D02D1690AC5C}">
        <p15:threadingInfo xmlns:p15="http://schemas.microsoft.com/office/powerpoint/2012/main" timeZoneBias="30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3" dt="2021-02-27T19:36:22.207" idx="286">
    <p:pos x="2735" y="3131"/>
    <p:text>al dar clic podra visualizar las ilustraciones</p:text>
    <p:extLst>
      <p:ext uri="{C676402C-5697-4E1C-873F-D02D1690AC5C}">
        <p15:threadingInfo xmlns:p15="http://schemas.microsoft.com/office/powerpoint/2012/main" timeZoneBias="30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3" dt="2021-02-27T19:43:41.008" idx="287">
    <p:pos x="6522" y="3025"/>
    <p:text>iustracion31.png</p:text>
    <p:extLst>
      <p:ext uri="{C676402C-5697-4E1C-873F-D02D1690AC5C}">
        <p15:threadingInfo xmlns:p15="http://schemas.microsoft.com/office/powerpoint/2012/main" timeZoneBias="300"/>
      </p:ext>
    </p:extLst>
  </p:cm>
  <p:cm authorId="3" dt="2021-02-27T19:43:52.024" idx="288">
    <p:pos x="1547" y="2777"/>
    <p:text>ilustracion30.png</p:text>
    <p:extLst>
      <p:ext uri="{C676402C-5697-4E1C-873F-D02D1690AC5C}">
        <p15:threadingInfo xmlns:p15="http://schemas.microsoft.com/office/powerpoint/2012/main" timeZoneBias="30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3" dt="2021-02-27T19:49:14.954" idx="289">
    <p:pos x="4309" y="1325"/>
    <p:text>ilustracion32.png</p:text>
    <p:extLst>
      <p:ext uri="{C676402C-5697-4E1C-873F-D02D1690AC5C}">
        <p15:threadingInfo xmlns:p15="http://schemas.microsoft.com/office/powerpoint/2012/main" timeZoneBias="30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3" dt="2021-02-27T19:50:25.066" idx="290">
    <p:pos x="6888" y="1497"/>
    <p:text>ilustracion33.png</p:text>
    <p:extLst>
      <p:ext uri="{C676402C-5697-4E1C-873F-D02D1690AC5C}">
        <p15:threadingInfo xmlns:p15="http://schemas.microsoft.com/office/powerpoint/2012/main" timeZoneBias="30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3" dt="2021-02-27T19:58:12.310" idx="292">
    <p:pos x="1463" y="1265"/>
    <p:text>profesor-5</p:text>
    <p:extLst>
      <p:ext uri="{C676402C-5697-4E1C-873F-D02D1690AC5C}">
        <p15:threadingInfo xmlns:p15="http://schemas.microsoft.com/office/powerpoint/2012/main" timeZoneBias="30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3" dt="2021-02-27T19:57:58.206" idx="291">
    <p:pos x="6870" y="3427"/>
    <p:text>ilustracion34.png</p:text>
    <p:extLst>
      <p:ext uri="{C676402C-5697-4E1C-873F-D02D1690AC5C}">
        <p15:threadingInfo xmlns:p15="http://schemas.microsoft.com/office/powerpoint/2012/main" timeZoneBias="30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3" dt="2021-02-27T20:05:38.781" idx="293">
    <p:pos x="5071" y="3237"/>
    <p:text>ilustracion35.png</p:text>
    <p:extLst>
      <p:ext uri="{C676402C-5697-4E1C-873F-D02D1690AC5C}">
        <p15:threadingInfo xmlns:p15="http://schemas.microsoft.com/office/powerpoint/2012/main" timeZoneBias="30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3" dt="2021-02-27T20:07:07.342" idx="294">
    <p:pos x="5374" y="2390"/>
    <p:text>ilustracion36.png</p:text>
    <p:extLst>
      <p:ext uri="{C676402C-5697-4E1C-873F-D02D1690AC5C}">
        <p15:threadingInfo xmlns:p15="http://schemas.microsoft.com/office/powerpoint/2012/main" timeZoneBias="30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3" dt="2021-02-27T20:13:18.692" idx="295">
    <p:pos x="5916" y="1600"/>
    <p:text>ilustracion37.png</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01-09T17:02:43.752" idx="8">
    <p:pos x="7201" y="787"/>
    <p:text>efecto de los botones está en: https://codepen.io/rafaelavlucas/pen/MLKGba</p:text>
    <p:extLst mod="1">
      <p:ext uri="{C676402C-5697-4E1C-873F-D02D1690AC5C}">
        <p15:threadingInfo xmlns:p15="http://schemas.microsoft.com/office/powerpoint/2012/main" timeZoneBias="30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3" dt="2021-01-15T18:32:28.336" idx="36">
    <p:pos x="3326" y="926"/>
    <p:text>Propuesta de visualización para ejercicio de aprendizaje:
https://h5p.org/multichoice</p:text>
    <p:extLst>
      <p:ext uri="{C676402C-5697-4E1C-873F-D02D1690AC5C}">
        <p15:threadingInfo xmlns:p15="http://schemas.microsoft.com/office/powerpoint/2012/main" timeZoneBias="30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3" dt="2021-01-09T16:17:18.839" idx="6">
    <p:pos x="6769" y="3009"/>
    <p:text>Al hacer clic por el boton siguiente o anterior podra navegar por todo el cuadro de dialogo</p:text>
    <p:extLst>
      <p:ext uri="{C676402C-5697-4E1C-873F-D02D1690AC5C}">
        <p15:threadingInfo xmlns:p15="http://schemas.microsoft.com/office/powerpoint/2012/main" timeZoneBias="30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3" dt="2021-02-11T18:51:03.651" idx="158">
    <p:pos x="6704" y="3784"/>
    <p:text>Ruta del documento Actividad de aprendizaje3.pdf</p:text>
    <p:extLst mod="1">
      <p:ext uri="{C676402C-5697-4E1C-873F-D02D1690AC5C}">
        <p15:threadingInfo xmlns:p15="http://schemas.microsoft.com/office/powerpoint/2012/main" timeZoneBias="30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3" dt="2021-01-13T19:30:28.127" idx="15">
    <p:pos x="350" y="979"/>
    <p:text>Al pasar el mouse por cada botón, este se cambia a naranja oscuro. Y sale la información correspondiente.</p:text>
    <p:extLst>
      <p:ext uri="{C676402C-5697-4E1C-873F-D02D1690AC5C}">
        <p15:threadingInfo xmlns:p15="http://schemas.microsoft.com/office/powerpoint/2012/main" timeZoneBias="30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3" dt="2021-01-13T19:30:28.127" idx="15">
    <p:pos x="350" y="979"/>
    <p:text>Al pasar el mouse por cada botón, este se cambia a naranja oscuro. Y sale la información correspondiente.</p:text>
    <p:extLst>
      <p:ext uri="{C676402C-5697-4E1C-873F-D02D1690AC5C}">
        <p15:threadingInfo xmlns:p15="http://schemas.microsoft.com/office/powerpoint/2012/main" timeZoneBias="30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3" dt="2021-01-13T19:30:28.127" idx="15">
    <p:pos x="350" y="979"/>
    <p:text>Al pasar el mouse por cada botón, este se cambia a naranja oscuro. Y sale la información correspondiente.</p:text>
    <p:extLst>
      <p:ext uri="{C676402C-5697-4E1C-873F-D02D1690AC5C}">
        <p15:threadingInfo xmlns:p15="http://schemas.microsoft.com/office/powerpoint/2012/main" timeZoneBias="30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3" dt="2021-02-27T21:04:45.947" idx="296">
    <p:pos x="4872" y="3174"/>
    <p:text>ilustracion38.png</p:text>
    <p:extLst>
      <p:ext uri="{C676402C-5697-4E1C-873F-D02D1690AC5C}">
        <p15:threadingInfo xmlns:p15="http://schemas.microsoft.com/office/powerpoint/2012/main" timeZoneBias="30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3" dt="2021-02-27T21:11:09.570" idx="297">
    <p:pos x="5314" y="1403"/>
    <p:text>ilustracion39.png</p:text>
    <p:extLst>
      <p:ext uri="{C676402C-5697-4E1C-873F-D02D1690AC5C}">
        <p15:threadingInfo xmlns:p15="http://schemas.microsoft.com/office/powerpoint/2012/main" timeZoneBias="30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3" dt="2021-02-27T21:15:28.411" idx="298">
    <p:pos x="5761" y="1463"/>
    <p:text>ilustracion40.png</p:text>
    <p:extLst>
      <p:ext uri="{C676402C-5697-4E1C-873F-D02D1690AC5C}">
        <p15:threadingInfo xmlns:p15="http://schemas.microsoft.com/office/powerpoint/2012/main" timeZoneBias="30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3" dt="2021-02-27T21:21:08.669" idx="299">
    <p:pos x="4913" y="3106"/>
    <p:text>ilustracion41.png</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01-09T15:46:58.015" idx="3">
    <p:pos x="6754" y="2978"/>
    <p:text>Al hacer clic por el boton siguiente o anterior puede navegar por el contenido tematico</p:text>
    <p:extLst>
      <p:ext uri="{C676402C-5697-4E1C-873F-D02D1690AC5C}">
        <p15:threadingInfo xmlns:p15="http://schemas.microsoft.com/office/powerpoint/2012/main" timeZoneBias="30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3" dt="2021-02-27T21:42:04.611" idx="300">
    <p:pos x="5779" y="1239"/>
    <p:text>ilustracion42.png</p:text>
    <p:extLst>
      <p:ext uri="{C676402C-5697-4E1C-873F-D02D1690AC5C}">
        <p15:threadingInfo xmlns:p15="http://schemas.microsoft.com/office/powerpoint/2012/main" timeZoneBias="30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3" dt="2021-02-27T22:03:01.279" idx="301">
    <p:pos x="10" y="10"/>
    <p:text>ilustracion43.png</p:text>
    <p:extLst>
      <p:ext uri="{C676402C-5697-4E1C-873F-D02D1690AC5C}">
        <p15:threadingInfo xmlns:p15="http://schemas.microsoft.com/office/powerpoint/2012/main" timeZoneBias="30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0" dt="2020-11-12T21:49:01.261" idx="40">
    <p:pos x="3387" y="572"/>
    <p:text>Visualización del recurso interactivo:  https://h5p.org/flashcards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TC7BDQ"/>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3" dt="2021-02-28T15:47:16.221" idx="302">
    <p:pos x="2477" y="1033"/>
    <p:text>TABLA1.PNG</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1-01-09T16:17:18.839" idx="6">
    <p:pos x="6769" y="3009"/>
    <p:text>Al hacer clic por el boton siguiente o anterior podra navegar por todo el cuadro de dialogo</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1-02-11T18:51:03.651" idx="158">
    <p:pos x="6704" y="3784"/>
    <p:text>Ruta del documento Actividad de aprendizaje1.pdf</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1-02-19T20:36:01.614" idx="271">
    <p:pos x="4042" y="1024"/>
    <p:text>maquinaria.png, enlace de descarga: &lt;div&gt;Iconos diseñados por &lt;a href="https://www.flaticon.es/autores/smashicons" title="Smashicons"&gt;Smashicons&lt;/a&gt; from &lt;a href="https://www.flaticon.es/" title="Flaticon"&gt;www.flaticon.es&lt;/a&gt;&lt;/div&gt;</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1-02-26T17:32:28.384" idx="272">
    <p:pos x="5553" y="1380"/>
    <p:text>ilustración1.png</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BF153-AF30-4144-82C2-A0E4EA8E21B8}" type="datetimeFigureOut">
              <a:rPr lang="es-CO" smtClean="0"/>
              <a:t>02/03/2021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0CC0E-07A6-4B0A-AD47-30181003D341}" type="slidenum">
              <a:rPr lang="es-CO" smtClean="0"/>
              <a:t>‹Nº›</a:t>
            </a:fld>
            <a:endParaRPr lang="es-CO"/>
          </a:p>
        </p:txBody>
      </p:sp>
    </p:spTree>
    <p:extLst>
      <p:ext uri="{BB962C8B-B14F-4D97-AF65-F5344CB8AC3E}">
        <p14:creationId xmlns:p14="http://schemas.microsoft.com/office/powerpoint/2010/main" val="2440859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17EE3-812A-422F-97C6-7BD4025C1004}" type="slidenum">
              <a:rPr kumimoji="0" lang="es-V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V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98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17EE3-812A-422F-97C6-7BD4025C1004}" type="slidenum">
              <a:rPr kumimoji="0" lang="es-V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V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915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817EE3-812A-422F-97C6-7BD4025C1004}" type="slidenum">
              <a:rPr kumimoji="0" lang="es-V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V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7875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2" name="Google Shape;2352;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3" name="Google Shape;2353;p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38</a:t>
            </a:fld>
            <a:endParaRPr/>
          </a:p>
        </p:txBody>
      </p:sp>
    </p:spTree>
    <p:extLst>
      <p:ext uri="{BB962C8B-B14F-4D97-AF65-F5344CB8AC3E}">
        <p14:creationId xmlns:p14="http://schemas.microsoft.com/office/powerpoint/2010/main" val="136258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AE817EE3-812A-422F-97C6-7BD4025C1004}" type="slidenum">
              <a:rPr lang="es-VE" smtClean="0"/>
              <a:t>54</a:t>
            </a:fld>
            <a:endParaRPr lang="es-VE"/>
          </a:p>
        </p:txBody>
      </p:sp>
    </p:spTree>
    <p:extLst>
      <p:ext uri="{BB962C8B-B14F-4D97-AF65-F5344CB8AC3E}">
        <p14:creationId xmlns:p14="http://schemas.microsoft.com/office/powerpoint/2010/main" val="446434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4" name="Google Shape;1664;p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101</a:t>
            </a:fld>
            <a:endParaRPr/>
          </a:p>
        </p:txBody>
      </p:sp>
    </p:spTree>
    <p:extLst>
      <p:ext uri="{BB962C8B-B14F-4D97-AF65-F5344CB8AC3E}">
        <p14:creationId xmlns:p14="http://schemas.microsoft.com/office/powerpoint/2010/main" val="1906035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E78941E-0776-499B-9593-EDE28D292732}"/>
              </a:ext>
            </a:extLst>
          </p:cNvPr>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9234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819500-C984-4A38-A9F3-A4A92EBEFB6A}"/>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73415361-DD5C-40A2-B751-EAFA9DD913CE}"/>
              </a:ext>
            </a:extLst>
          </p:cNvPr>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412DF50-7C91-4FF0-8030-927E9E7E8D5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Marcador de pie de página 4">
            <a:extLst>
              <a:ext uri="{FF2B5EF4-FFF2-40B4-BE49-F238E27FC236}">
                <a16:creationId xmlns:a16="http://schemas.microsoft.com/office/drawing/2014/main" id="{6FE00BCE-F635-4C95-9A56-8EE7AD5EBEEB}"/>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número de diapositiva 5">
            <a:extLst>
              <a:ext uri="{FF2B5EF4-FFF2-40B4-BE49-F238E27FC236}">
                <a16:creationId xmlns:a16="http://schemas.microsoft.com/office/drawing/2014/main" id="{EF6C4646-E4D6-456B-8A68-552872EBF3FD}"/>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036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4ABAFB-4C21-45A0-9EA8-6FE96B226374}"/>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3FAE3BA4-9D4C-41E3-8794-963008577EB6}"/>
              </a:ext>
            </a:extLst>
          </p:cNvPr>
          <p:cNvSpPr>
            <a:spLocks noGrp="1"/>
          </p:cNvSpPr>
          <p:nvPr>
            <p:ph type="body" orient="vert" idx="1"/>
          </p:nvPr>
        </p:nvSpPr>
        <p:spPr>
          <a:xfrm>
            <a:off x="838200" y="365125"/>
            <a:ext cx="7734300" cy="5811838"/>
          </a:xfrm>
          <a:prstGeom prst="rect">
            <a:avLst/>
          </a:prstGeo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4043542-3509-4B52-A95B-319795865CD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Marcador de pie de página 4">
            <a:extLst>
              <a:ext uri="{FF2B5EF4-FFF2-40B4-BE49-F238E27FC236}">
                <a16:creationId xmlns:a16="http://schemas.microsoft.com/office/drawing/2014/main" id="{D40C1CEE-3D06-451E-904C-7915CBF7DC84}"/>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número de diapositiva 5">
            <a:extLst>
              <a:ext uri="{FF2B5EF4-FFF2-40B4-BE49-F238E27FC236}">
                <a16:creationId xmlns:a16="http://schemas.microsoft.com/office/drawing/2014/main" id="{E04D9681-8F93-4B85-B44F-A88746C46D15}"/>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411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66A06-1327-4778-89A5-DD063AA7295C}" type="datetimeFigureOut">
              <a:rPr kumimoji="0" lang="es-E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02/03/2021</a:t>
            </a:fld>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Marcador de pie de página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Marcador de número de diapositiva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F01D05-6CD5-490B-AB6C-D479BCA20555}" type="slidenum">
              <a:rPr kumimoji="0" lang="es-E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s-E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141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e título">
  <p:cSld name="2_Diapositiva de título">
    <p:spTree>
      <p:nvGrpSpPr>
        <p:cNvPr id="1" name="Shape 12"/>
        <p:cNvGrpSpPr/>
        <p:nvPr/>
      </p:nvGrpSpPr>
      <p:grpSpPr>
        <a:xfrm>
          <a:off x="0" y="0"/>
          <a:ext cx="0" cy="0"/>
          <a:chOff x="0" y="0"/>
          <a:chExt cx="0" cy="0"/>
        </a:xfrm>
      </p:grpSpPr>
      <p:sp>
        <p:nvSpPr>
          <p:cNvPr id="13" name="Google Shape;13;p151"/>
          <p:cNvSpPr/>
          <p:nvPr/>
        </p:nvSpPr>
        <p:spPr>
          <a:xfrm>
            <a:off x="738909" y="1616364"/>
            <a:ext cx="11065164" cy="422101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55919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0" y="-1"/>
            <a:ext cx="12188700" cy="6859857"/>
          </a:xfrm>
          <a:prstGeom prst="rect">
            <a:avLst/>
          </a:prstGeom>
        </p:spPr>
      </p:pic>
      <p:sp>
        <p:nvSpPr>
          <p:cNvPr id="23" name="Rectángulo 22">
            <a:extLst>
              <a:ext uri="{FF2B5EF4-FFF2-40B4-BE49-F238E27FC236}">
                <a16:creationId xmlns:a16="http://schemas.microsoft.com/office/drawing/2014/main" id="{550D34A0-7365-4EA0-A5FB-9F1777A27F6C}"/>
              </a:ext>
            </a:extLst>
          </p:cNvPr>
          <p:cNvSpPr/>
          <p:nvPr userDrawn="1"/>
        </p:nvSpPr>
        <p:spPr>
          <a:xfrm>
            <a:off x="6096000" y="309700"/>
            <a:ext cx="5854046" cy="73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B4A63C3C-BF4A-44B9-A2C3-3B65B66BFB4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650" r="1957" b="82087"/>
          <a:stretch/>
        </p:blipFill>
        <p:spPr>
          <a:xfrm>
            <a:off x="5800672" y="0"/>
            <a:ext cx="6146276" cy="1228436"/>
          </a:xfrm>
          <a:prstGeom prst="rect">
            <a:avLst/>
          </a:prstGeom>
        </p:spPr>
      </p:pic>
      <p:sp>
        <p:nvSpPr>
          <p:cNvPr id="27" name="Rectángulo 26">
            <a:extLst>
              <a:ext uri="{FF2B5EF4-FFF2-40B4-BE49-F238E27FC236}">
                <a16:creationId xmlns:a16="http://schemas.microsoft.com/office/drawing/2014/main" id="{0154C40B-ACAF-45A3-9C06-5819D6B18A8A}"/>
              </a:ext>
            </a:extLst>
          </p:cNvPr>
          <p:cNvSpPr/>
          <p:nvPr userDrawn="1"/>
        </p:nvSpPr>
        <p:spPr>
          <a:xfrm>
            <a:off x="7204364" y="3260436"/>
            <a:ext cx="4008581" cy="23737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ángulo: esquinas redondeadas 2">
            <a:extLst>
              <a:ext uri="{FF2B5EF4-FFF2-40B4-BE49-F238E27FC236}">
                <a16:creationId xmlns:a16="http://schemas.microsoft.com/office/drawing/2014/main" id="{8B9DF5FF-D732-4965-A2AF-4D204CC295C7}"/>
              </a:ext>
            </a:extLst>
          </p:cNvPr>
          <p:cNvSpPr/>
          <p:nvPr userDrawn="1"/>
        </p:nvSpPr>
        <p:spPr>
          <a:xfrm>
            <a:off x="6742545" y="1671782"/>
            <a:ext cx="4996873" cy="1092485"/>
          </a:xfrm>
          <a:prstGeom prst="roundRect">
            <a:avLst/>
          </a:prstGeom>
          <a:solidFill>
            <a:srgbClr val="2C5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6504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DA8CA887-EEAA-449E-90B0-1D78BE36B43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1CF3B44-9229-49B3-9CF4-1CFE2147CA1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Marcador de pie de página 4">
            <a:extLst>
              <a:ext uri="{FF2B5EF4-FFF2-40B4-BE49-F238E27FC236}">
                <a16:creationId xmlns:a16="http://schemas.microsoft.com/office/drawing/2014/main" id="{3C601C5F-1175-4155-B47E-9F334C4F3C7A}"/>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número de diapositiva 5">
            <a:extLst>
              <a:ext uri="{FF2B5EF4-FFF2-40B4-BE49-F238E27FC236}">
                <a16:creationId xmlns:a16="http://schemas.microsoft.com/office/drawing/2014/main" id="{BEC95544-509A-4532-8F52-F957F620B968}"/>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61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8EFA7-812E-496D-8592-92700BB9269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C674107-BE9E-4B35-9339-45CB260E31CF}"/>
              </a:ext>
            </a:extLst>
          </p:cNvPr>
          <p:cNvSpPr>
            <a:spLocks noGrp="1"/>
          </p:cNvSpPr>
          <p:nvPr>
            <p:ph sz="half" idx="1"/>
          </p:nvPr>
        </p:nvSpPr>
        <p:spPr>
          <a:xfrm>
            <a:off x="838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8E9B94BE-C89E-4037-9BDC-A28AEAC48589}"/>
              </a:ext>
            </a:extLst>
          </p:cNvPr>
          <p:cNvSpPr>
            <a:spLocks noGrp="1"/>
          </p:cNvSpPr>
          <p:nvPr>
            <p:ph sz="half" idx="2"/>
          </p:nvPr>
        </p:nvSpPr>
        <p:spPr>
          <a:xfrm>
            <a:off x="6172200" y="1825625"/>
            <a:ext cx="5181600" cy="435133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8F76AC1D-60D1-4282-BC80-35A123A93EE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pie de página 5">
            <a:extLst>
              <a:ext uri="{FF2B5EF4-FFF2-40B4-BE49-F238E27FC236}">
                <a16:creationId xmlns:a16="http://schemas.microsoft.com/office/drawing/2014/main" id="{3FAE0AF4-34A7-486E-B8AB-7263122A1BFA}"/>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Marcador de número de diapositiva 6">
            <a:extLst>
              <a:ext uri="{FF2B5EF4-FFF2-40B4-BE49-F238E27FC236}">
                <a16:creationId xmlns:a16="http://schemas.microsoft.com/office/drawing/2014/main" id="{5DB47C2B-3C2A-4E2C-A4EA-7958B1C36AE0}"/>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100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ADCFE-40B3-41FB-AD8F-1EBD7305C1CD}"/>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2F3973C2-B861-4092-BE6A-57BF7721B9B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2CAC191-E604-4445-AD0D-0C1FD6EB3DDD}"/>
              </a:ext>
            </a:extLst>
          </p:cNvPr>
          <p:cNvSpPr>
            <a:spLocks noGrp="1"/>
          </p:cNvSpPr>
          <p:nvPr>
            <p:ph sz="half" idx="2"/>
          </p:nvPr>
        </p:nvSpPr>
        <p:spPr>
          <a:xfrm>
            <a:off x="839788" y="2505075"/>
            <a:ext cx="5157787"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CECF9DB8-390E-4B9C-87C2-7D3B78983D7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0D18257-3F0E-46AD-894B-874331185964}"/>
              </a:ext>
            </a:extLst>
          </p:cNvPr>
          <p:cNvSpPr>
            <a:spLocks noGrp="1"/>
          </p:cNvSpPr>
          <p:nvPr>
            <p:ph sz="quarter" idx="4"/>
          </p:nvPr>
        </p:nvSpPr>
        <p:spPr>
          <a:xfrm>
            <a:off x="6172200" y="2505075"/>
            <a:ext cx="5183188" cy="3684588"/>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B51B0F9D-8C48-4AD1-8143-51CC8CA900F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Marcador de pie de página 7">
            <a:extLst>
              <a:ext uri="{FF2B5EF4-FFF2-40B4-BE49-F238E27FC236}">
                <a16:creationId xmlns:a16="http://schemas.microsoft.com/office/drawing/2014/main" id="{B5292532-97FD-44E6-B59F-CEDFF3AB335D}"/>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Marcador de número de diapositiva 8">
            <a:extLst>
              <a:ext uri="{FF2B5EF4-FFF2-40B4-BE49-F238E27FC236}">
                <a16:creationId xmlns:a16="http://schemas.microsoft.com/office/drawing/2014/main" id="{9461EEEC-3FD5-4C62-B15E-8D6859352034}"/>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1034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7EFF2-03F3-4EB8-A9EF-783B32AB9A2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11B2AE12-4B7D-45F5-83A7-081C95292BD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Marcador de pie de página 3">
            <a:extLst>
              <a:ext uri="{FF2B5EF4-FFF2-40B4-BE49-F238E27FC236}">
                <a16:creationId xmlns:a16="http://schemas.microsoft.com/office/drawing/2014/main" id="{C1D38447-7F47-4948-9DF4-205753E321CE}"/>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Marcador de número de diapositiva 4">
            <a:extLst>
              <a:ext uri="{FF2B5EF4-FFF2-40B4-BE49-F238E27FC236}">
                <a16:creationId xmlns:a16="http://schemas.microsoft.com/office/drawing/2014/main" id="{62EF63B7-07CF-4923-A397-04D7A3FE82E8}"/>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3951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4AC10E-E418-4E05-A827-F5DD502BD1B1}"/>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Marcador de pie de página 2">
            <a:extLst>
              <a:ext uri="{FF2B5EF4-FFF2-40B4-BE49-F238E27FC236}">
                <a16:creationId xmlns:a16="http://schemas.microsoft.com/office/drawing/2014/main" id="{93E7042F-60E9-4E98-B2DE-D130F4C237A3}"/>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Marcador de número de diapositiva 3">
            <a:extLst>
              <a:ext uri="{FF2B5EF4-FFF2-40B4-BE49-F238E27FC236}">
                <a16:creationId xmlns:a16="http://schemas.microsoft.com/office/drawing/2014/main" id="{F9B8BED0-BC07-439F-9ECF-594736C1C803}"/>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053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0D3CB-2CAB-4629-A1C7-AA0668CDD13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1A00FC17-6CBB-419A-B636-E83342F2635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503E556A-2885-40F8-BDB2-8BFCED93C79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2ACB77C-9336-401E-9C94-6EE5CAFAF5E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pie de página 5">
            <a:extLst>
              <a:ext uri="{FF2B5EF4-FFF2-40B4-BE49-F238E27FC236}">
                <a16:creationId xmlns:a16="http://schemas.microsoft.com/office/drawing/2014/main" id="{F955FA77-B329-4C11-9263-5A3BC8F51BFE}"/>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Marcador de número de diapositiva 6">
            <a:extLst>
              <a:ext uri="{FF2B5EF4-FFF2-40B4-BE49-F238E27FC236}">
                <a16:creationId xmlns:a16="http://schemas.microsoft.com/office/drawing/2014/main" id="{4A0A7E71-CD08-45D5-B20A-F4F964724FA4}"/>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301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FF232A-2631-4559-B1E7-508BC029B8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ECB35604-9490-49CD-9D1C-A81E1717395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4CC492A7-FC69-438A-92BD-C0387FF5B52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C17BA9-49E2-438F-BB28-2C5D114B417B}"/>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B81DC5-DB06-4291-89CA-B2341803E14E}" type="datetimeFigureOut">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Marcador de pie de página 5">
            <a:extLst>
              <a:ext uri="{FF2B5EF4-FFF2-40B4-BE49-F238E27FC236}">
                <a16:creationId xmlns:a16="http://schemas.microsoft.com/office/drawing/2014/main" id="{090D84F7-C78B-450E-845E-E08770B02183}"/>
              </a:ext>
            </a:extLst>
          </p:cNvPr>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Marcador de número de diapositiva 6">
            <a:extLst>
              <a:ext uri="{FF2B5EF4-FFF2-40B4-BE49-F238E27FC236}">
                <a16:creationId xmlns:a16="http://schemas.microsoft.com/office/drawing/2014/main" id="{E8F0AA4E-28E6-480A-AB25-AD7EB9BBF9DF}"/>
              </a:ext>
            </a:extLst>
          </p:cNvPr>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0B5B74-F5A1-4F0A-A5A5-A544649B2C3E}"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99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4597F4A-46A5-46C1-9AD1-936C326E5E9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699" y="0"/>
            <a:ext cx="12184601" cy="6858000"/>
          </a:xfrm>
          <a:prstGeom prst="rect">
            <a:avLst/>
          </a:prstGeom>
        </p:spPr>
      </p:pic>
      <p:sp>
        <p:nvSpPr>
          <p:cNvPr id="10" name="Rectángulo 9">
            <a:extLst>
              <a:ext uri="{FF2B5EF4-FFF2-40B4-BE49-F238E27FC236}">
                <a16:creationId xmlns:a16="http://schemas.microsoft.com/office/drawing/2014/main" id="{238C3113-68E2-4647-A802-69ED9431E383}"/>
              </a:ext>
            </a:extLst>
          </p:cNvPr>
          <p:cNvSpPr/>
          <p:nvPr userDrawn="1"/>
        </p:nvSpPr>
        <p:spPr>
          <a:xfrm>
            <a:off x="738909" y="1616364"/>
            <a:ext cx="11065164" cy="4221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72887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omments" Target="../comments/comment52.xml"/><Relationship Id="rId5" Type="http://schemas.microsoft.com/office/2007/relationships/hdphoto" Target="../media/hdphoto1.wdp"/><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comments" Target="../comments/comment53.xml"/><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3.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wdp"/><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8" Type="http://schemas.openxmlformats.org/officeDocument/2006/relationships/hyperlink" Target="https://www.agrofresh.com/technologies/control-tec/" TargetMode="External"/><Relationship Id="rId3" Type="http://schemas.openxmlformats.org/officeDocument/2006/relationships/hyperlink" Target="https://www.intagri.com/articulos/fitosanidad/equipos-para-aplicacion-de-plaguicidas-en-frutales" TargetMode="External"/><Relationship Id="rId7" Type="http://schemas.openxmlformats.org/officeDocument/2006/relationships/hyperlink" Target="http://www.somca.com/sitio/index.php/cepilladoras/9-repuestos/63-aplicadores-para-encerado" TargetMode="External"/><Relationship Id="rId12" Type="http://schemas.microsoft.com/office/2007/relationships/hdphoto" Target="../media/hdphoto1.wdp"/><Relationship Id="rId2" Type="http://schemas.openxmlformats.org/officeDocument/2006/relationships/hyperlink" Target="https://r.search.yahoo.com/_ylt=AwrJ3s8ljBRgjEAA80BeTIpQ;_ylu=c2VjA2ZwLWF0dHJpYgRzbGsDcnVybA--/RV=2/RE=1611988133/RO=11/RU=https:/www.agroads.com.ar/detalle.asp?clasi=214022/RK=2/RS=J2j24PA6jKiAg2apU_2l79Aeobc-" TargetMode="External"/><Relationship Id="rId1" Type="http://schemas.openxmlformats.org/officeDocument/2006/relationships/slideLayout" Target="../slideLayouts/slideLayout12.xml"/><Relationship Id="rId6" Type="http://schemas.openxmlformats.org/officeDocument/2006/relationships/hyperlink" Target="https://es.wikipedia.org/wiki/Tractor" TargetMode="External"/><Relationship Id="rId11" Type="http://schemas.openxmlformats.org/officeDocument/2006/relationships/image" Target="../media/image6.png"/><Relationship Id="rId5" Type="http://schemas.openxmlformats.org/officeDocument/2006/relationships/hyperlink" Target="https://www.agrofumigadoras.com/TERMONEBULIZACI%C3%93N" TargetMode="External"/><Relationship Id="rId10" Type="http://schemas.openxmlformats.org/officeDocument/2006/relationships/hyperlink" Target="https://www.consumer.es/seguridad-alimentaria/escaldado-de-alimentos-para-mayor-inocuidad.html" TargetMode="External"/><Relationship Id="rId4" Type="http://schemas.openxmlformats.org/officeDocument/2006/relationships/hyperlink" Target="https://www.gob.mx/salud/documentos/guia-operativa-para-termonebulizacion" TargetMode="External"/><Relationship Id="rId9" Type="http://schemas.openxmlformats.org/officeDocument/2006/relationships/hyperlink" Target="https://refriclim.com/es/camara-de-maduracion-de-frutas/"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www.flores.ninja/labranza/" TargetMode="External"/><Relationship Id="rId13" Type="http://schemas.microsoft.com/office/2007/relationships/hdphoto" Target="../media/hdphoto1.wdp"/><Relationship Id="rId3" Type="http://schemas.openxmlformats.org/officeDocument/2006/relationships/hyperlink" Target="https://www.deccoiberica.es/equipos-para-la-aplicacion-de-fitosanitarios-en-postcosecha/" TargetMode="External"/><Relationship Id="rId7" Type="http://schemas.openxmlformats.org/officeDocument/2006/relationships/hyperlink" Target="https://mecanizacionagr.blogspot.com/2016/09/labranza-secundaria.html" TargetMode="External"/><Relationship Id="rId12" Type="http://schemas.openxmlformats.org/officeDocument/2006/relationships/image" Target="../media/image6.png"/><Relationship Id="rId2" Type="http://schemas.openxmlformats.org/officeDocument/2006/relationships/hyperlink" Target="https://www.poscosecha.com/es/empresas/sistema-de-recuperacion-de-caldos-de-tratamientos/_id:32468,noticia:75456,seccion:noticias/" TargetMode="External"/><Relationship Id="rId1" Type="http://schemas.openxmlformats.org/officeDocument/2006/relationships/slideLayout" Target="../slideLayouts/slideLayout12.xml"/><Relationship Id="rId6" Type="http://schemas.openxmlformats.org/officeDocument/2006/relationships/hyperlink" Target="https://demolicionesfe.cl/movimiento-de-tierra/preparacion-de-suelo-agricultura/" TargetMode="External"/><Relationship Id="rId11" Type="http://schemas.openxmlformats.org/officeDocument/2006/relationships/hyperlink" Target="https://www.larrosa-arnal.com/blog/principales-beneficios-del-uso-de-maquinaria-agricola-en-el-campo/" TargetMode="External"/><Relationship Id="rId5" Type="http://schemas.openxmlformats.org/officeDocument/2006/relationships/hyperlink" Target="https://co.images.search.yahoo.com/yhs/search;_ylt=AwrJ5sxoLhdgqPoAfkn.S4pQ;_ylu=c2VjA3NlYXJjaARzbGsDYnV0dG9u" TargetMode="External"/><Relationship Id="rId10" Type="http://schemas.openxmlformats.org/officeDocument/2006/relationships/hyperlink" Target="https://mundoagropecuario.com/la-labranza-reducida-del-suelo-ayuda-tanto-a-los-suelos-como-a-los-rendimientos/" TargetMode="External"/><Relationship Id="rId4" Type="http://schemas.openxmlformats.org/officeDocument/2006/relationships/hyperlink" Target="https://deccoiberica.atic.green/maquinaria-postcosecha-tratamiento-frutas-verduras/" TargetMode="External"/><Relationship Id="rId9" Type="http://schemas.openxmlformats.org/officeDocument/2006/relationships/hyperlink" Target="https://www.greatplainsint.com/es/9080/%C2%BFpor-qu%C3%A9-labranza-vertical"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coursehero.com/file/p30scpq/El-proceso-de-mecanizaci%C3%B3n-en-Colombia-ha-tenido-en-las-%C3%BAltimas-d%C3%A9cadas-un/" TargetMode="External"/><Relationship Id="rId2" Type="http://schemas.openxmlformats.org/officeDocument/2006/relationships/hyperlink" Target="https://www.micex.es/leccion/14-limpieza-regulacion-y-calibracion-de-equipos/"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comments" Target="../comments/comment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10.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11.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omments" Target="../comments/comment17.xml"/><Relationship Id="rId5" Type="http://schemas.openxmlformats.org/officeDocument/2006/relationships/image" Target="../media/image6.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8.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comments" Target="../comments/comment4.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comments" Target="../comments/comment19.xml"/><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2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23.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24.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comments" Target="../comments/comment5.xml"/><Relationship Id="rId4" Type="http://schemas.openxmlformats.org/officeDocument/2006/relationships/image" Target="../media/image9.pn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comments" Target="../comments/comment25.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omments" Target="../comments/comment26.xml"/><Relationship Id="rId5" Type="http://schemas.microsoft.com/office/2007/relationships/hdphoto" Target="../media/hdphoto1.wdp"/><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27.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8" Type="http://schemas.openxmlformats.org/officeDocument/2006/relationships/comments" Target="../comments/comment28.xml"/><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comments" Target="../comments/comment29.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comments" Target="../comments/comment30.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omments" Target="../comments/comment3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comments" Target="../comments/comment32.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33.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comments" Target="../comments/comment34.xml"/><Relationship Id="rId4" Type="http://schemas.openxmlformats.org/officeDocument/2006/relationships/image" Target="../media/image38.jp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comments" Target="../comments/comment35.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comments" Target="../comments/comment36.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37.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38.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39.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1.xml"/><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comments" Target="../comments/comment40.xml"/><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41.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8" Type="http://schemas.openxmlformats.org/officeDocument/2006/relationships/comments" Target="../comments/comment42.xml"/><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6.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comments" Target="../comments/comment43.xml"/><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comments" Target="../comments/comment44.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comments" Target="../comments/comment45.xml"/><Relationship Id="rId5" Type="http://schemas.openxmlformats.org/officeDocument/2006/relationships/image" Target="../media/image3.png"/><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46.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47.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48.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49.xml"/></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comments" Target="../comments/comment50.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g"/><Relationship Id="rId1" Type="http://schemas.openxmlformats.org/officeDocument/2006/relationships/slideLayout" Target="../slideLayouts/slideLayout12.xml"/><Relationship Id="rId4" Type="http://schemas.openxmlformats.org/officeDocument/2006/relationships/comments" Target="../comments/commen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ángulo redondeado 1">
            <a:extLst>
              <a:ext uri="{FF2B5EF4-FFF2-40B4-BE49-F238E27FC236}">
                <a16:creationId xmlns:a16="http://schemas.microsoft.com/office/drawing/2014/main" id="{D57D329A-2E41-490A-A4E3-8EA661C2E1F8}"/>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3" name="Rectángulo redondeado 1">
            <a:extLst>
              <a:ext uri="{FF2B5EF4-FFF2-40B4-BE49-F238E27FC236}">
                <a16:creationId xmlns:a16="http://schemas.microsoft.com/office/drawing/2014/main" id="{92B84CA1-3366-4EA4-AEF3-BCB0034B5131}"/>
              </a:ext>
            </a:extLst>
          </p:cNvPr>
          <p:cNvSpPr/>
          <p:nvPr/>
        </p:nvSpPr>
        <p:spPr>
          <a:xfrm>
            <a:off x="6619165" y="1383140"/>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a:latin typeface="Open Sans" panose="020B0606030504020204"/>
              </a:rPr>
              <a:t>EQUIPOS Y MAQUINARIA</a:t>
            </a:r>
          </a:p>
        </p:txBody>
      </p:sp>
      <p:sp>
        <p:nvSpPr>
          <p:cNvPr id="14" name="CuadroTexto 13">
            <a:extLst>
              <a:ext uri="{FF2B5EF4-FFF2-40B4-BE49-F238E27FC236}">
                <a16:creationId xmlns:a16="http://schemas.microsoft.com/office/drawing/2014/main" id="{1670431D-7969-439C-BBB4-171C8473043D}"/>
              </a:ext>
            </a:extLst>
          </p:cNvPr>
          <p:cNvSpPr txBox="1"/>
          <p:nvPr/>
        </p:nvSpPr>
        <p:spPr>
          <a:xfrm>
            <a:off x="6975860" y="3042582"/>
            <a:ext cx="4515553" cy="2677656"/>
          </a:xfrm>
          <a:prstGeom prst="rect">
            <a:avLst/>
          </a:prstGeom>
          <a:noFill/>
          <a:ln>
            <a:noFill/>
          </a:ln>
        </p:spPr>
        <p:txBody>
          <a:bodyPr wrap="square" rtlCol="0">
            <a:spAutoFit/>
          </a:bodyPr>
          <a:lstStyle/>
          <a:p>
            <a:pPr lvl="0" algn="ctr">
              <a:defRPr/>
            </a:pPr>
            <a:r>
              <a:rPr lang="es-ES" sz="1400" b="1" dirty="0">
                <a:solidFill>
                  <a:srgbClr val="1A3255"/>
                </a:solidFill>
                <a:latin typeface="Open Sans" panose="020B0606030504020204" pitchFamily="34" charset="0"/>
              </a:rPr>
              <a:t>Bienvenidos a la unidad de contenido </a:t>
            </a:r>
            <a:endParaRPr lang="es-ES" sz="1400" b="1" dirty="0" smtClean="0">
              <a:solidFill>
                <a:srgbClr val="1A3255"/>
              </a:solidFill>
              <a:latin typeface="Open Sans" panose="020B0606030504020204" pitchFamily="34" charset="0"/>
            </a:endParaRPr>
          </a:p>
          <a:p>
            <a:pPr lvl="0" algn="ctr">
              <a:defRPr/>
            </a:pPr>
            <a:r>
              <a:rPr lang="es-ES" sz="1400" b="1" dirty="0">
                <a:solidFill>
                  <a:srgbClr val="1A3255"/>
                </a:solidFill>
                <a:latin typeface="Open Sans" panose="020B0606030504020204" pitchFamily="34" charset="0"/>
              </a:rPr>
              <a:t>E</a:t>
            </a:r>
            <a:r>
              <a:rPr lang="es-ES" sz="1400" b="1" dirty="0" smtClean="0">
                <a:solidFill>
                  <a:srgbClr val="1A3255"/>
                </a:solidFill>
                <a:latin typeface="Open Sans" panose="020B0606030504020204" pitchFamily="34" charset="0"/>
              </a:rPr>
              <a:t>quipos y maquinaria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lvl="0" algn="just">
              <a:defRPr/>
            </a:pPr>
            <a:r>
              <a:rPr lang="es-CO" sz="1400" dirty="0">
                <a:solidFill>
                  <a:prstClr val="black">
                    <a:lumMod val="75000"/>
                    <a:lumOff val="25000"/>
                  </a:prstClr>
                </a:solidFill>
                <a:latin typeface="Open Sans" panose="020B0606030504020204" pitchFamily="34" charset="0"/>
              </a:rPr>
              <a:t>Las máquinas agrícolas, son aquel conjunto de equipos, artefactos y motores usados por el sector agrícola en sus diferentes procesos con la tierra. Anteriormente aquellas máquinas se reducían al arado y arado sembradora, acciones que eran caracterizadas por el arrastre por parte de animales grandes -como caballos o animales granjeros grandes- con objetos que lograran hacer huecos en la tierra.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p:txBody>
      </p:sp>
      <p:pic>
        <p:nvPicPr>
          <p:cNvPr id="4" name="Imagen 3" descr="Icono&#10;&#10;Descripción generada automáticamente">
            <a:extLst>
              <a:ext uri="{FF2B5EF4-FFF2-40B4-BE49-F238E27FC236}">
                <a16:creationId xmlns:a16="http://schemas.microsoft.com/office/drawing/2014/main" id="{4CF3DF04-31BE-4F34-BE48-D8D4ED959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5650" y="6176625"/>
            <a:ext cx="548640" cy="681375"/>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pic>
        <p:nvPicPr>
          <p:cNvPr id="9" name="Imagen 8"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405" y="5309990"/>
            <a:ext cx="1582008" cy="536389"/>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045437" y="5390166"/>
            <a:ext cx="498802" cy="498802"/>
          </a:xfrm>
          <a:prstGeom prst="rect">
            <a:avLst/>
          </a:prstGeom>
        </p:spPr>
      </p:pic>
    </p:spTree>
    <p:extLst>
      <p:ext uri="{BB962C8B-B14F-4D97-AF65-F5344CB8AC3E}">
        <p14:creationId xmlns:p14="http://schemas.microsoft.com/office/powerpoint/2010/main" val="1593117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1</a:t>
            </a:r>
          </a:p>
        </p:txBody>
      </p:sp>
      <p:sp>
        <p:nvSpPr>
          <p:cNvPr id="9" name="Bocadillo: rectángulo con esquinas redondeadas 8">
            <a:extLst>
              <a:ext uri="{FF2B5EF4-FFF2-40B4-BE49-F238E27FC236}">
                <a16:creationId xmlns:a16="http://schemas.microsoft.com/office/drawing/2014/main" id="{B476F0B9-1E90-490F-80E7-4F26302BD036}"/>
              </a:ext>
            </a:extLst>
          </p:cNvPr>
          <p:cNvSpPr/>
          <p:nvPr/>
        </p:nvSpPr>
        <p:spPr>
          <a:xfrm>
            <a:off x="6816638" y="2910767"/>
            <a:ext cx="4735488" cy="1112594"/>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Bocadillo: rectángulo con esquinas redondeadas 9">
            <a:extLst>
              <a:ext uri="{FF2B5EF4-FFF2-40B4-BE49-F238E27FC236}">
                <a16:creationId xmlns:a16="http://schemas.microsoft.com/office/drawing/2014/main" id="{0BAB36AD-8D3F-4E2E-8547-7B7B9404DA17}"/>
              </a:ext>
            </a:extLst>
          </p:cNvPr>
          <p:cNvSpPr/>
          <p:nvPr/>
        </p:nvSpPr>
        <p:spPr>
          <a:xfrm>
            <a:off x="6816638" y="409480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La información necesaria para resolver la actividad, la encontrarás en el contendido disponible a continuación. Recuerda descargar y desarrollar la guía de aprendizaje.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Estudiante: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¡Está bien profesor, revisaré la información y resolveré la actividad!</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a:extLst>
              <a:ext uri="{FF2B5EF4-FFF2-40B4-BE49-F238E27FC236}">
                <a16:creationId xmlns:a16="http://schemas.microsoft.com/office/drawing/2014/main" id="{85D3D9CA-EA7A-4541-A755-D1810E6C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sp>
        <p:nvSpPr>
          <p:cNvPr id="2"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Haz clic en el botón descargar actividad:</a:t>
            </a:r>
          </a:p>
        </p:txBody>
      </p:sp>
      <p:pic>
        <p:nvPicPr>
          <p:cNvPr id="5"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884093" y="5127219"/>
            <a:ext cx="498802" cy="498802"/>
          </a:xfrm>
          <a:prstGeom prst="rect">
            <a:avLst/>
          </a:prstGeom>
        </p:spPr>
      </p:pic>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26627359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74204" y="640310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4625563" y="1696412"/>
            <a:ext cx="6713489" cy="1015663"/>
          </a:xfrm>
          <a:prstGeom prst="rect">
            <a:avLst/>
          </a:prstGeom>
        </p:spPr>
        <p:txBody>
          <a:bodyPr wrap="square">
            <a:spAutoFit/>
          </a:bodyPr>
          <a:lstStyle/>
          <a:p>
            <a:pPr algn="just">
              <a:lnSpc>
                <a:spcPct val="150000"/>
              </a:lnSpc>
            </a:pPr>
            <a:r>
              <a:rPr lang="es-CO" sz="1400" dirty="0" smtClean="0">
                <a:latin typeface="Open Sans" panose="020B0606030504020204"/>
              </a:rPr>
              <a:t>.</a:t>
            </a:r>
            <a:endParaRPr lang="es-CO" sz="1400" dirty="0">
              <a:latin typeface="Open Sans" panose="020B0606030504020204"/>
            </a:endParaRPr>
          </a:p>
          <a:p>
            <a:pPr algn="just">
              <a:lnSpc>
                <a:spcPct val="150000"/>
              </a:lnSpc>
            </a:pPr>
            <a:r>
              <a:rPr lang="es-CO" sz="1400" dirty="0" smtClean="0">
                <a:latin typeface="Open Sans" panose="020B0606030504020204"/>
              </a:rPr>
              <a:t> </a:t>
            </a:r>
          </a:p>
          <a:p>
            <a:endParaRPr lang="es-CO" dirty="0"/>
          </a:p>
        </p:txBody>
      </p:sp>
      <p:sp>
        <p:nvSpPr>
          <p:cNvPr id="22" name="Rectángulo redondeado 21"/>
          <p:cNvSpPr/>
          <p:nvPr/>
        </p:nvSpPr>
        <p:spPr>
          <a:xfrm>
            <a:off x="8571093" y="407677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sp>
        <p:nvSpPr>
          <p:cNvPr id="8" name="Rectángulo 7"/>
          <p:cNvSpPr/>
          <p:nvPr/>
        </p:nvSpPr>
        <p:spPr>
          <a:xfrm>
            <a:off x="4665300" y="1709350"/>
            <a:ext cx="6673752" cy="2354491"/>
          </a:xfrm>
          <a:prstGeom prst="rect">
            <a:avLst/>
          </a:prstGeom>
        </p:spPr>
        <p:txBody>
          <a:bodyPr wrap="square">
            <a:spAutoFit/>
          </a:bodyPr>
          <a:lstStyle/>
          <a:p>
            <a:pPr lvl="0" algn="just">
              <a:lnSpc>
                <a:spcPct val="150000"/>
              </a:lnSpc>
              <a:spcAft>
                <a:spcPts val="0"/>
              </a:spcAft>
            </a:pPr>
            <a:r>
              <a:rPr lang="es-CO" sz="1400" dirty="0">
                <a:solidFill>
                  <a:srgbClr val="000000"/>
                </a:solidFill>
                <a:latin typeface="Open Sans" panose="020B0604020202020204"/>
                <a:ea typeface="Arial" panose="020B0604020202020204" pitchFamily="34" charset="0"/>
              </a:rPr>
              <a:t>Tratamiento térmico en productos vegetales </a:t>
            </a:r>
            <a:r>
              <a:rPr lang="es-CO" sz="1400" dirty="0" smtClean="0">
                <a:solidFill>
                  <a:srgbClr val="000000"/>
                </a:solidFill>
                <a:latin typeface="Open Sans" panose="020B0604020202020204"/>
                <a:ea typeface="Arial" panose="020B0604020202020204" pitchFamily="34" charset="0"/>
              </a:rPr>
              <a:t>que se </a:t>
            </a:r>
            <a:r>
              <a:rPr lang="es-CO" sz="1400" dirty="0">
                <a:solidFill>
                  <a:srgbClr val="000000"/>
                </a:solidFill>
                <a:latin typeface="Open Sans" panose="020B0604020202020204"/>
                <a:ea typeface="Arial" panose="020B0604020202020204" pitchFamily="34" charset="0"/>
              </a:rPr>
              <a:t>realiza antes a un segundo proceso ya sea de conservación, secado, enlatado; su objetivo es ablandar el producto, simplificar el pelado, inactivar las enzimas y favorecer el empacado. Las variables como el tamaño, la forma, el grado de madures, la textura del fruto es lo que determina el tiempo de exposición al calor</a:t>
            </a:r>
            <a:r>
              <a:rPr lang="es-CO" sz="1400" dirty="0" smtClean="0">
                <a:solidFill>
                  <a:srgbClr val="000000"/>
                </a:solidFill>
                <a:latin typeface="Open Sans" panose="020B0604020202020204"/>
                <a:ea typeface="Arial" panose="020B0604020202020204" pitchFamily="34" charset="0"/>
              </a:rPr>
              <a:t>.</a:t>
            </a:r>
          </a:p>
          <a:p>
            <a:pPr lvl="0" algn="just">
              <a:lnSpc>
                <a:spcPct val="150000"/>
              </a:lnSpc>
              <a:spcAft>
                <a:spcPts val="0"/>
              </a:spcAft>
            </a:pPr>
            <a:endParaRPr lang="es-CO" sz="1400" dirty="0">
              <a:solidFill>
                <a:srgbClr val="000000"/>
              </a:solidFill>
              <a:latin typeface="Open Sans" panose="020B0604020202020204"/>
              <a:ea typeface="Arial" panose="020B0604020202020204" pitchFamily="34" charset="0"/>
            </a:endParaRPr>
          </a:p>
          <a:p>
            <a:pPr lvl="0" algn="just">
              <a:lnSpc>
                <a:spcPct val="150000"/>
              </a:lnSpc>
              <a:spcAft>
                <a:spcPts val="0"/>
              </a:spcAft>
            </a:pPr>
            <a:r>
              <a:rPr lang="es-CO" sz="1400" dirty="0">
                <a:latin typeface="Open Sans" panose="020B0604020202020204"/>
                <a:ea typeface="Arial" panose="020B0604020202020204" pitchFamily="34" charset="0"/>
              </a:rPr>
              <a:t>Existe dos tipos de equipos para escaldados los que realizan el proceso a vapor o los que utilizan agua </a:t>
            </a:r>
            <a:r>
              <a:rPr lang="es-CO" sz="1400" dirty="0" smtClean="0">
                <a:latin typeface="Open Sans" panose="020B0604020202020204"/>
                <a:ea typeface="Arial" panose="020B0604020202020204" pitchFamily="34" charset="0"/>
              </a:rPr>
              <a:t>caliente.</a:t>
            </a:r>
            <a:endParaRPr lang="es-CO" sz="1400" dirty="0">
              <a:latin typeface="Open Sans" panose="020B0604020202020204"/>
              <a:ea typeface="Arial" panose="020B0604020202020204" pitchFamily="34" charset="0"/>
            </a:endParaRPr>
          </a:p>
        </p:txBody>
      </p:sp>
    </p:spTree>
    <p:extLst>
      <p:ext uri="{BB962C8B-B14F-4D97-AF65-F5344CB8AC3E}">
        <p14:creationId xmlns:p14="http://schemas.microsoft.com/office/powerpoint/2010/main" val="33388674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85"/>
          <p:cNvSpPr/>
          <p:nvPr/>
        </p:nvSpPr>
        <p:spPr>
          <a:xfrm>
            <a:off x="580016" y="864962"/>
            <a:ext cx="3018327" cy="49667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dirty="0">
                <a:solidFill>
                  <a:srgbClr val="2C538E"/>
                </a:solidFill>
                <a:latin typeface="Open Sans"/>
                <a:ea typeface="Open Sans"/>
                <a:cs typeface="Open Sans"/>
                <a:sym typeface="Open Sans"/>
              </a:rPr>
              <a:t>Ejercicio de aprendizaje</a:t>
            </a:r>
            <a:endParaRPr dirty="0"/>
          </a:p>
        </p:txBody>
      </p:sp>
      <p:sp>
        <p:nvSpPr>
          <p:cNvPr id="1667" name="Google Shape;1667;p85"/>
          <p:cNvSpPr/>
          <p:nvPr/>
        </p:nvSpPr>
        <p:spPr>
          <a:xfrm>
            <a:off x="580016" y="1363989"/>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1668" name="Google Shape;1668;p85" descr="Imagen que contiene señal&#10;&#10;Descripción generada automáticamente"/>
          <p:cNvPicPr preferRelativeResize="0"/>
          <p:nvPr/>
        </p:nvPicPr>
        <p:blipFill rotWithShape="1">
          <a:blip r:embed="rId3">
            <a:alphaModFix/>
          </a:blip>
          <a:srcRect/>
          <a:stretch/>
        </p:blipFill>
        <p:spPr>
          <a:xfrm>
            <a:off x="3436896" y="433648"/>
            <a:ext cx="1405746" cy="1405746"/>
          </a:xfrm>
          <a:prstGeom prst="rect">
            <a:avLst/>
          </a:prstGeom>
          <a:noFill/>
          <a:ln>
            <a:noFill/>
          </a:ln>
        </p:spPr>
      </p:pic>
      <p:sp>
        <p:nvSpPr>
          <p:cNvPr id="1669" name="Google Shape;1669;p85"/>
          <p:cNvSpPr/>
          <p:nvPr/>
        </p:nvSpPr>
        <p:spPr>
          <a:xfrm>
            <a:off x="499797" y="2196373"/>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2C538E"/>
                </a:solidFill>
                <a:latin typeface="Open Sans"/>
                <a:ea typeface="Open Sans"/>
                <a:cs typeface="Open Sans"/>
                <a:sym typeface="Open Sans"/>
              </a:rPr>
              <a:t>Escribe en el recuadro falso o verdadero según consideres es la correcta:</a:t>
            </a:r>
            <a:endParaRPr/>
          </a:p>
        </p:txBody>
      </p:sp>
      <p:sp>
        <p:nvSpPr>
          <p:cNvPr id="1670" name="Google Shape;1670;p85"/>
          <p:cNvSpPr/>
          <p:nvPr/>
        </p:nvSpPr>
        <p:spPr>
          <a:xfrm>
            <a:off x="499797" y="1716751"/>
            <a:ext cx="33500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dirty="0">
                <a:solidFill>
                  <a:srgbClr val="2C538E"/>
                </a:solidFill>
                <a:latin typeface="Open Sans"/>
                <a:ea typeface="Open Sans"/>
                <a:cs typeface="Open Sans"/>
                <a:sym typeface="Open Sans"/>
              </a:rPr>
              <a:t>FALSO/VERDADERO</a:t>
            </a:r>
            <a:endParaRPr sz="2000" b="1" dirty="0">
              <a:solidFill>
                <a:srgbClr val="2C538E"/>
              </a:solidFill>
              <a:latin typeface="Open Sans"/>
              <a:ea typeface="Open Sans"/>
              <a:cs typeface="Open Sans"/>
              <a:sym typeface="Open Sans"/>
            </a:endParaRPr>
          </a:p>
        </p:txBody>
      </p:sp>
      <p:sp>
        <p:nvSpPr>
          <p:cNvPr id="1671" name="Google Shape;1671;p85"/>
          <p:cNvSpPr/>
          <p:nvPr/>
        </p:nvSpPr>
        <p:spPr>
          <a:xfrm>
            <a:off x="320898" y="2741285"/>
            <a:ext cx="2833213"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algn="just"/>
            <a:r>
              <a:rPr lang="es-CO" sz="1400" dirty="0" smtClean="0">
                <a:solidFill>
                  <a:schemeClr val="bg1"/>
                </a:solidFill>
                <a:latin typeface="Open Sans" panose="020B0604020202020204" charset="0"/>
                <a:ea typeface="Open Sans" panose="020B0604020202020204" charset="0"/>
                <a:cs typeface="Open Sans" panose="020B0604020202020204" charset="0"/>
              </a:rPr>
              <a:t>DRENCHER es una  maquina </a:t>
            </a:r>
            <a:r>
              <a:rPr lang="es-CO" sz="1400" dirty="0">
                <a:solidFill>
                  <a:schemeClr val="bg1"/>
                </a:solidFill>
                <a:latin typeface="Open Sans" panose="020B0604020202020204" charset="0"/>
                <a:ea typeface="Open Sans" panose="020B0604020202020204" charset="0"/>
                <a:cs typeface="Open Sans" panose="020B0604020202020204" charset="0"/>
              </a:rPr>
              <a:t>diseñada para aplicar los tratamientos fungicidas de       manera uniforme a los frutos </a:t>
            </a:r>
            <a:r>
              <a:rPr lang="es-CO" sz="1400" dirty="0" err="1">
                <a:solidFill>
                  <a:schemeClr val="bg1"/>
                </a:solidFill>
                <a:latin typeface="Open Sans" panose="020B0604020202020204" charset="0"/>
                <a:ea typeface="Open Sans" panose="020B0604020202020204" charset="0"/>
                <a:cs typeface="Open Sans" panose="020B0604020202020204" charset="0"/>
              </a:rPr>
              <a:t>postcosecha</a:t>
            </a:r>
            <a:r>
              <a:rPr lang="es-CO" sz="1400" dirty="0">
                <a:solidFill>
                  <a:schemeClr val="bg1"/>
                </a:solidFill>
                <a:latin typeface="Open Sans" panose="020B0604020202020204" charset="0"/>
                <a:ea typeface="Open Sans" panose="020B0604020202020204" charset="0"/>
                <a:cs typeface="Open Sans" panose="020B0604020202020204" charset="0"/>
              </a:rPr>
              <a:t>, siendo el agua el canal utilizado para su difusión, la cual se recicla tras su paso por los </a:t>
            </a:r>
            <a:r>
              <a:rPr lang="es-CO" sz="1400" dirty="0" err="1" smtClean="0">
                <a:solidFill>
                  <a:schemeClr val="bg1"/>
                </a:solidFill>
                <a:latin typeface="Open Sans" panose="020B0604020202020204" charset="0"/>
                <a:ea typeface="Open Sans" panose="020B0604020202020204" charset="0"/>
                <a:cs typeface="Open Sans" panose="020B0604020202020204" charset="0"/>
              </a:rPr>
              <a:t>palets</a:t>
            </a:r>
            <a:r>
              <a:rPr lang="es-CO" sz="1400" dirty="0" smtClean="0">
                <a:solidFill>
                  <a:schemeClr val="bg1"/>
                </a:solidFill>
                <a:latin typeface="Open Sans" panose="020B0604020202020204" charset="0"/>
                <a:ea typeface="Open Sans" panose="020B0604020202020204" charset="0"/>
                <a:cs typeface="Open Sans" panose="020B0604020202020204" charset="0"/>
              </a:rPr>
              <a:t>.</a:t>
            </a:r>
            <a:endParaRP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72" name="Google Shape;1672;p85"/>
          <p:cNvSpPr/>
          <p:nvPr/>
        </p:nvSpPr>
        <p:spPr>
          <a:xfrm>
            <a:off x="666144" y="5220810"/>
            <a:ext cx="2247643"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673" name="Google Shape;1673;p85"/>
          <p:cNvSpPr txBox="1"/>
          <p:nvPr/>
        </p:nvSpPr>
        <p:spPr>
          <a:xfrm>
            <a:off x="102618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smtClean="0">
                <a:solidFill>
                  <a:schemeClr val="lt1"/>
                </a:solidFill>
                <a:latin typeface="Open Sans"/>
                <a:ea typeface="Open Sans"/>
                <a:cs typeface="Open Sans"/>
                <a:sym typeface="Open Sans"/>
              </a:rPr>
              <a:t>Escribe </a:t>
            </a:r>
            <a:r>
              <a:rPr lang="es-ES" sz="1800" b="1" dirty="0">
                <a:solidFill>
                  <a:schemeClr val="lt1"/>
                </a:solidFill>
                <a:latin typeface="Open Sans"/>
                <a:ea typeface="Open Sans"/>
                <a:cs typeface="Open Sans"/>
                <a:sym typeface="Open Sans"/>
              </a:rPr>
              <a:t>aquí</a:t>
            </a:r>
            <a:endParaRPr sz="1800" b="1" dirty="0">
              <a:solidFill>
                <a:schemeClr val="lt1"/>
              </a:solidFill>
              <a:latin typeface="Open Sans"/>
              <a:ea typeface="Open Sans"/>
              <a:cs typeface="Open Sans"/>
              <a:sym typeface="Open Sans"/>
            </a:endParaRPr>
          </a:p>
        </p:txBody>
      </p:sp>
      <p:sp>
        <p:nvSpPr>
          <p:cNvPr id="1674" name="Google Shape;1674;p85"/>
          <p:cNvSpPr/>
          <p:nvPr/>
        </p:nvSpPr>
        <p:spPr>
          <a:xfrm>
            <a:off x="3205951" y="2757873"/>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lvl="0" algn="just"/>
            <a:r>
              <a:rPr lang="es-CO" sz="1400" dirty="0">
                <a:solidFill>
                  <a:schemeClr val="bg1"/>
                </a:solidFill>
                <a:latin typeface="Open Sans" panose="020B0604020202020204" charset="0"/>
                <a:ea typeface="Open Sans" panose="020B0604020202020204" charset="0"/>
                <a:cs typeface="Open Sans" panose="020B0604020202020204" charset="0"/>
              </a:rPr>
              <a:t>APLICADOR DE CERAS POR SPRAY: Está constituido por un aplicador viajero que se desplaza a través del ancho de la enceradora aplicando la cera a los frutos por medio del spray. </a:t>
            </a:r>
            <a:endParaRP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75" name="Google Shape;1675;p85"/>
          <p:cNvSpPr/>
          <p:nvPr/>
        </p:nvSpPr>
        <p:spPr>
          <a:xfrm>
            <a:off x="3436896" y="5248828"/>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676" name="Google Shape;1676;p85"/>
          <p:cNvSpPr txBox="1"/>
          <p:nvPr/>
        </p:nvSpPr>
        <p:spPr>
          <a:xfrm>
            <a:off x="3911241" y="4856636"/>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a:solidFill>
                  <a:schemeClr val="lt1"/>
                </a:solidFill>
                <a:latin typeface="Open Sans"/>
                <a:ea typeface="Open Sans"/>
                <a:cs typeface="Open Sans"/>
                <a:sym typeface="Open Sans"/>
              </a:rPr>
              <a:t>Escribe aquí</a:t>
            </a:r>
            <a:endParaRPr sz="1800" b="1" dirty="0">
              <a:solidFill>
                <a:schemeClr val="lt1"/>
              </a:solidFill>
              <a:latin typeface="Open Sans"/>
              <a:ea typeface="Open Sans"/>
              <a:cs typeface="Open Sans"/>
              <a:sym typeface="Open Sans"/>
            </a:endParaRPr>
          </a:p>
        </p:txBody>
      </p:sp>
      <p:sp>
        <p:nvSpPr>
          <p:cNvPr id="1677" name="Google Shape;1677;p85"/>
          <p:cNvSpPr/>
          <p:nvPr/>
        </p:nvSpPr>
        <p:spPr>
          <a:xfrm>
            <a:off x="6091005" y="2757873"/>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algn="just"/>
            <a:r>
              <a:rPr lang="es-CO" sz="1400" dirty="0" smtClean="0">
                <a:solidFill>
                  <a:schemeClr val="bg1"/>
                </a:solidFill>
                <a:latin typeface="Open Sans" panose="020B0604020202020204"/>
              </a:rPr>
              <a:t>HUMIDIFICADOR es un equipo </a:t>
            </a:r>
            <a:r>
              <a:rPr lang="es-CO" sz="1400" dirty="0">
                <a:solidFill>
                  <a:schemeClr val="bg1"/>
                </a:solidFill>
                <a:latin typeface="Open Sans" panose="020B0604020202020204"/>
              </a:rPr>
              <a:t>posee un sistema automático de humidificación por boquillas de aire/agua que permite mantener la humedad de la fruta sin humedecerla, ni aumentar la temperatura del ambiente</a:t>
            </a:r>
            <a:r>
              <a:rPr lang="es-CO" sz="1400" dirty="0" smtClean="0">
                <a:solidFill>
                  <a:schemeClr val="bg1"/>
                </a:solidFill>
                <a:latin typeface="Open Sans" panose="020B0604020202020204"/>
              </a:rPr>
              <a:t>.</a:t>
            </a:r>
            <a:endParaRPr sz="1400" dirty="0">
              <a:solidFill>
                <a:schemeClr val="bg1"/>
              </a:solidFill>
              <a:latin typeface="Open Sans"/>
              <a:ea typeface="Open Sans"/>
              <a:cs typeface="Open Sans"/>
              <a:sym typeface="Open Sans"/>
            </a:endParaRPr>
          </a:p>
        </p:txBody>
      </p:sp>
      <p:sp>
        <p:nvSpPr>
          <p:cNvPr id="1678" name="Google Shape;1678;p85"/>
          <p:cNvSpPr/>
          <p:nvPr/>
        </p:nvSpPr>
        <p:spPr>
          <a:xfrm>
            <a:off x="6321950" y="5248828"/>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VERDADERO</a:t>
            </a:r>
            <a:endParaRPr sz="1800" b="1">
              <a:solidFill>
                <a:schemeClr val="dk1"/>
              </a:solidFill>
              <a:latin typeface="Calibri"/>
              <a:ea typeface="Calibri"/>
              <a:cs typeface="Calibri"/>
              <a:sym typeface="Calibri"/>
            </a:endParaRPr>
          </a:p>
        </p:txBody>
      </p:sp>
      <p:sp>
        <p:nvSpPr>
          <p:cNvPr id="1679" name="Google Shape;1679;p85"/>
          <p:cNvSpPr txBox="1"/>
          <p:nvPr/>
        </p:nvSpPr>
        <p:spPr>
          <a:xfrm>
            <a:off x="6796295" y="4856636"/>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
        <p:nvSpPr>
          <p:cNvPr id="1680" name="Google Shape;1680;p85"/>
          <p:cNvSpPr/>
          <p:nvPr/>
        </p:nvSpPr>
        <p:spPr>
          <a:xfrm>
            <a:off x="8998919" y="2741285"/>
            <a:ext cx="2833214" cy="3229316"/>
          </a:xfrm>
          <a:prstGeom prst="roundRect">
            <a:avLst>
              <a:gd name="adj" fmla="val 16667"/>
            </a:avLst>
          </a:prstGeom>
          <a:solidFill>
            <a:srgbClr val="2C538E"/>
          </a:solidFill>
          <a:ln>
            <a:noFill/>
          </a:ln>
        </p:spPr>
        <p:txBody>
          <a:bodyPr spcFirstLastPara="1" wrap="square" lIns="91425" tIns="45700" rIns="91425" bIns="45700" anchor="t" anchorCtr="0">
            <a:noAutofit/>
          </a:bodyPr>
          <a:lstStyle/>
          <a:p>
            <a:pPr lvl="0" algn="ctr"/>
            <a:r>
              <a:rPr lang="es-CO" sz="1400" dirty="0" smtClean="0">
                <a:solidFill>
                  <a:schemeClr val="bg1"/>
                </a:solidFill>
                <a:latin typeface="Open Sans" panose="020B0604020202020204" charset="0"/>
                <a:ea typeface="Open Sans" panose="020B0604020202020204" charset="0"/>
                <a:cs typeface="Open Sans" panose="020B0604020202020204" charset="0"/>
              </a:rPr>
              <a:t>Las cámaras de maduración permiten vigilar el terrero donde se encuentran las cosechas para que no sean robadas.</a:t>
            </a:r>
            <a:endParaRP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81" name="Google Shape;1681;p85"/>
          <p:cNvSpPr/>
          <p:nvPr/>
        </p:nvSpPr>
        <p:spPr>
          <a:xfrm>
            <a:off x="9229864" y="5232240"/>
            <a:ext cx="2434590" cy="431516"/>
          </a:xfrm>
          <a:prstGeom prst="round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b="1">
                <a:solidFill>
                  <a:schemeClr val="dk1"/>
                </a:solidFill>
                <a:latin typeface="Calibri"/>
                <a:ea typeface="Calibri"/>
                <a:cs typeface="Calibri"/>
                <a:sym typeface="Calibri"/>
              </a:rPr>
              <a:t>FALSO</a:t>
            </a:r>
            <a:endParaRPr sz="1800" b="1">
              <a:solidFill>
                <a:schemeClr val="dk1"/>
              </a:solidFill>
              <a:latin typeface="Calibri"/>
              <a:ea typeface="Calibri"/>
              <a:cs typeface="Calibri"/>
              <a:sym typeface="Calibri"/>
            </a:endParaRPr>
          </a:p>
        </p:txBody>
      </p:sp>
      <p:sp>
        <p:nvSpPr>
          <p:cNvPr id="1682" name="Google Shape;1682;p85"/>
          <p:cNvSpPr txBox="1"/>
          <p:nvPr/>
        </p:nvSpPr>
        <p:spPr>
          <a:xfrm>
            <a:off x="9681349" y="4840048"/>
            <a:ext cx="1531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lt1"/>
                </a:solidFill>
                <a:latin typeface="Open Sans"/>
                <a:ea typeface="Open Sans"/>
                <a:cs typeface="Open Sans"/>
                <a:sym typeface="Open Sans"/>
              </a:rPr>
              <a:t>Escribe aquí</a:t>
            </a:r>
            <a:endParaRPr sz="1800" b="1">
              <a:solidFill>
                <a:schemeClr val="lt1"/>
              </a:solidFill>
              <a:latin typeface="Open Sans"/>
              <a:ea typeface="Open Sans"/>
              <a:cs typeface="Open Sans"/>
              <a:sym typeface="Open Sans"/>
            </a:endParaRPr>
          </a:p>
        </p:txBody>
      </p:sp>
      <p:sp>
        <p:nvSpPr>
          <p:cNvPr id="20" name="Rectángulo 19"/>
          <p:cNvSpPr/>
          <p:nvPr/>
        </p:nvSpPr>
        <p:spPr>
          <a:xfrm>
            <a:off x="5242723" y="6029069"/>
            <a:ext cx="2466110" cy="276999"/>
          </a:xfrm>
          <a:prstGeom prst="rect">
            <a:avLst/>
          </a:prstGeom>
        </p:spPr>
        <p:txBody>
          <a:bodyPr wrap="square">
            <a:spAutoFit/>
          </a:bodyPr>
          <a:lstStyle/>
          <a:p>
            <a:r>
              <a:rPr lang="es-CO" sz="1200" dirty="0">
                <a:solidFill>
                  <a:schemeClr val="tx2"/>
                </a:solidFill>
                <a:latin typeface="Open Sans" panose="020B0604020202020204" charset="0"/>
                <a:ea typeface="Open Sans" panose="020B0604020202020204" charset="0"/>
                <a:cs typeface="Open Sans" panose="020B0604020202020204" charset="0"/>
              </a:rPr>
              <a:t>Clic en siguiente para </a:t>
            </a:r>
            <a:r>
              <a:rPr lang="es-CO" sz="1200" dirty="0" smtClean="0">
                <a:solidFill>
                  <a:schemeClr val="tx2"/>
                </a:solidFill>
                <a:latin typeface="Open Sans" panose="020B0604020202020204" charset="0"/>
                <a:ea typeface="Open Sans" panose="020B0604020202020204" charset="0"/>
                <a:cs typeface="Open Sans" panose="020B0604020202020204" charset="0"/>
              </a:rPr>
              <a:t>continuar </a:t>
            </a:r>
            <a:endParaRPr lang="es-CO" sz="1200" dirty="0">
              <a:solidFill>
                <a:schemeClr val="tx2"/>
              </a:solidFill>
              <a:latin typeface="Open Sans" panose="020B0604020202020204" charset="0"/>
              <a:ea typeface="Open Sans" panose="020B0604020202020204" charset="0"/>
              <a:cs typeface="Open Sans" panose="020B0604020202020204" charset="0"/>
            </a:endParaRPr>
          </a:p>
        </p:txBody>
      </p:sp>
      <p:pic>
        <p:nvPicPr>
          <p:cNvPr id="21"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210031" y="6395438"/>
            <a:ext cx="498802" cy="498802"/>
          </a:xfrm>
          <a:prstGeom prst="rect">
            <a:avLst/>
          </a:prstGeom>
        </p:spPr>
      </p:pic>
    </p:spTree>
    <p:extLst>
      <p:ext uri="{BB962C8B-B14F-4D97-AF65-F5344CB8AC3E}">
        <p14:creationId xmlns:p14="http://schemas.microsoft.com/office/powerpoint/2010/main" val="12110001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png" descr="https://lh6.googleusercontent.com/TWijtnC4HChHrEf9MBYJllE0oSwIwjmeir_pTG3ffQV3LTz6-4VhIcHaE09KIsn7QCxdUT2R82B0nUTVuKlT8eMJdWQsY78N9qtiXgxY9pDSZ9D1192g_esAir8ldmBZ56u9J3E"/>
          <p:cNvPicPr/>
          <p:nvPr/>
        </p:nvPicPr>
        <p:blipFill>
          <a:blip r:embed="rId2"/>
          <a:srcRect/>
          <a:stretch>
            <a:fillRect/>
          </a:stretch>
        </p:blipFill>
        <p:spPr>
          <a:xfrm>
            <a:off x="608906" y="1523414"/>
            <a:ext cx="6632812" cy="4715918"/>
          </a:xfrm>
          <a:prstGeom prst="rect">
            <a:avLst/>
          </a:prstGeom>
          <a:ln/>
        </p:spPr>
      </p:pic>
      <p:pic>
        <p:nvPicPr>
          <p:cNvPr id="3"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92317" y="6239332"/>
            <a:ext cx="498802" cy="498802"/>
          </a:xfrm>
          <a:prstGeom prst="rect">
            <a:avLst/>
          </a:prstGeom>
        </p:spPr>
      </p:pic>
      <p:sp>
        <p:nvSpPr>
          <p:cNvPr id="4" name="Rectángulo 3"/>
          <p:cNvSpPr/>
          <p:nvPr/>
        </p:nvSpPr>
        <p:spPr>
          <a:xfrm>
            <a:off x="7491119" y="1425575"/>
            <a:ext cx="4259604" cy="3647152"/>
          </a:xfrm>
          <a:prstGeom prst="rect">
            <a:avLst/>
          </a:prstGeom>
        </p:spPr>
        <p:txBody>
          <a:bodyPr wrap="square">
            <a:spAutoFit/>
          </a:bodyPr>
          <a:lstStyle/>
          <a:p>
            <a:pPr algn="just">
              <a:lnSpc>
                <a:spcPct val="150000"/>
              </a:lnSpc>
              <a:spcAft>
                <a:spcPts val="0"/>
              </a:spcAft>
            </a:pPr>
            <a:r>
              <a:rPr lang="es-CO" sz="1400" kern="0" dirty="0">
                <a:solidFill>
                  <a:srgbClr val="000000"/>
                </a:solidFill>
                <a:latin typeface="Open Sans" panose="020B0604020202020204"/>
              </a:rPr>
              <a:t>De los estudios realizados por Daza y Melo 1993, y que se reportan en la tabla 1, se aprecia cuáles son las labores mecanizadas de los principales cultivos analizados en el </a:t>
            </a:r>
            <a:r>
              <a:rPr lang="es-CO" sz="1400" kern="0" spc="-10" dirty="0">
                <a:solidFill>
                  <a:srgbClr val="000000"/>
                </a:solidFill>
                <a:latin typeface="Open Sans" panose="020B0604020202020204"/>
              </a:rPr>
              <a:t>país, y que nos brinda una clara visión de los diferentes procesos mecanizados que se llevan a cabo en cada uno de ellos. </a:t>
            </a:r>
            <a:r>
              <a:rPr lang="es-CO" sz="1400" kern="0" dirty="0">
                <a:solidFill>
                  <a:srgbClr val="000000"/>
                </a:solidFill>
                <a:latin typeface="Open Sans" panose="020B0604020202020204"/>
              </a:rPr>
              <a:t>De todas las labores del cultivo, las que se realizan con mayor frecuencia con maquinaria son aquellas que tienen que ver con la preparación del terreno (arada, rastillada, limpieza, nivelación), siembras, fertilización, control fitosanitario, cosecha, </a:t>
            </a:r>
            <a:r>
              <a:rPr lang="es-CO" sz="1400" kern="0" spc="-10" dirty="0">
                <a:solidFill>
                  <a:srgbClr val="000000"/>
                </a:solidFill>
                <a:latin typeface="Open Sans" panose="020B0604020202020204"/>
              </a:rPr>
              <a:t>transporte o acarreo de productos e insumos dentro de la finca. (Daza y Melo 1993).</a:t>
            </a:r>
            <a:endParaRPr lang="es-CO" sz="1400" b="1" kern="0" dirty="0">
              <a:latin typeface="Open Sans" panose="020B0604020202020204"/>
            </a:endParaRPr>
          </a:p>
        </p:txBody>
      </p:sp>
    </p:spTree>
    <p:extLst>
      <p:ext uri="{BB962C8B-B14F-4D97-AF65-F5344CB8AC3E}">
        <p14:creationId xmlns:p14="http://schemas.microsoft.com/office/powerpoint/2010/main" val="3176207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9.png" descr="https://lh3.googleusercontent.com/4nbeKhgvvgAjNVwGgw2MRl5IhAS4UXyDr3ac5T8mI2izbzLJAnMmPod2_1wFuDCEAyA2kSidOvE9E1Q3UdhW6873QwJLcSDQ74Tro9rIaSCDbQX7D5o6tiUxbt47-suoKdM70zM"/>
          <p:cNvPicPr/>
          <p:nvPr/>
        </p:nvPicPr>
        <p:blipFill>
          <a:blip r:embed="rId2"/>
          <a:srcRect/>
          <a:stretch>
            <a:fillRect/>
          </a:stretch>
        </p:blipFill>
        <p:spPr>
          <a:xfrm>
            <a:off x="603663" y="1345992"/>
            <a:ext cx="6766128" cy="4822795"/>
          </a:xfrm>
          <a:prstGeom prst="rect">
            <a:avLst/>
          </a:prstGeom>
          <a:ln/>
        </p:spPr>
      </p:pic>
      <p:sp>
        <p:nvSpPr>
          <p:cNvPr id="6" name="Rectángulo 5"/>
          <p:cNvSpPr/>
          <p:nvPr/>
        </p:nvSpPr>
        <p:spPr>
          <a:xfrm>
            <a:off x="7369791" y="1345992"/>
            <a:ext cx="4162567" cy="3284489"/>
          </a:xfrm>
          <a:prstGeom prst="rect">
            <a:avLst/>
          </a:prstGeom>
        </p:spPr>
        <p:txBody>
          <a:bodyPr wrap="square">
            <a:spAutoFit/>
          </a:bodyPr>
          <a:lstStyle/>
          <a:p>
            <a:pPr indent="457200" algn="just" fontAlgn="base">
              <a:lnSpc>
                <a:spcPct val="150000"/>
              </a:lnSpc>
              <a:spcAft>
                <a:spcPts val="0"/>
              </a:spcAft>
            </a:pPr>
            <a:r>
              <a:rPr lang="es-CO" sz="1400" spc="-10" dirty="0">
                <a:solidFill>
                  <a:srgbClr val="000000"/>
                </a:solidFill>
                <a:latin typeface="Open Sans" panose="020B0606030504020204"/>
                <a:ea typeface="Arial" panose="020B0604020202020204" pitchFamily="34" charset="0"/>
              </a:rPr>
              <a:t>En la tabla 2 se puede apreciar la incidencia en porcentaje de los costos de las labores mecanizadas en los costos generales de los cultivos principales del país y en los se utiliza </a:t>
            </a:r>
            <a:r>
              <a:rPr lang="es-CO" sz="1400" dirty="0">
                <a:solidFill>
                  <a:srgbClr val="000000"/>
                </a:solidFill>
                <a:latin typeface="Open Sans" panose="020B0606030504020204"/>
                <a:ea typeface="Arial" panose="020B0604020202020204" pitchFamily="34" charset="0"/>
              </a:rPr>
              <a:t>más maquinaria, en esta misma tabla también se puede apreciar como los cultivos transitorios de arroz, soya, sorgo, algodón y cebada son los que más altos costos representa la mecanización. (Daza, V. Ernesto y Melo </a:t>
            </a:r>
            <a:r>
              <a:rPr lang="es-CO" sz="1400" dirty="0" err="1">
                <a:solidFill>
                  <a:srgbClr val="000000"/>
                </a:solidFill>
                <a:latin typeface="Open Sans" panose="020B0606030504020204"/>
                <a:ea typeface="Arial" panose="020B0604020202020204" pitchFamily="34" charset="0"/>
              </a:rPr>
              <a:t>Victor</a:t>
            </a:r>
            <a:r>
              <a:rPr lang="es-CO" sz="1400" dirty="0">
                <a:solidFill>
                  <a:srgbClr val="000000"/>
                </a:solidFill>
                <a:latin typeface="Open Sans" panose="020B0606030504020204"/>
                <a:ea typeface="Arial" panose="020B0604020202020204" pitchFamily="34" charset="0"/>
              </a:rPr>
              <a:t> </a:t>
            </a:r>
            <a:r>
              <a:rPr lang="es-CO" sz="1400" dirty="0" err="1">
                <a:solidFill>
                  <a:srgbClr val="000000"/>
                </a:solidFill>
                <a:latin typeface="Open Sans" panose="020B0606030504020204"/>
                <a:ea typeface="Arial" panose="020B0604020202020204" pitchFamily="34" charset="0"/>
              </a:rPr>
              <a:t>Hugo.La</a:t>
            </a:r>
            <a:r>
              <a:rPr lang="es-CO" sz="1400" dirty="0">
                <a:solidFill>
                  <a:srgbClr val="000000"/>
                </a:solidFill>
                <a:latin typeface="Open Sans" panose="020B0606030504020204"/>
                <a:ea typeface="Arial" panose="020B0604020202020204" pitchFamily="34" charset="0"/>
              </a:rPr>
              <a:t> maquinaria en Colombia, en los insumos agropecuarios en Colombia. ICA-INCORA.SAC.Bogotá.1993.)</a:t>
            </a:r>
            <a:endParaRPr lang="es-CO" sz="1400" dirty="0">
              <a:latin typeface="Open Sans" panose="020B0606030504020204"/>
              <a:ea typeface="Arial" panose="020B0604020202020204" pitchFamily="34" charset="0"/>
            </a:endParaRPr>
          </a:p>
        </p:txBody>
      </p:sp>
      <p:pic>
        <p:nvPicPr>
          <p:cNvPr id="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92317" y="6239332"/>
            <a:ext cx="498802" cy="498802"/>
          </a:xfrm>
          <a:prstGeom prst="rect">
            <a:avLst/>
          </a:prstGeom>
        </p:spPr>
      </p:pic>
    </p:spTree>
    <p:extLst>
      <p:ext uri="{BB962C8B-B14F-4D97-AF65-F5344CB8AC3E}">
        <p14:creationId xmlns:p14="http://schemas.microsoft.com/office/powerpoint/2010/main" val="608086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0.png" descr="https://lh5.googleusercontent.com/WfCiMhc3DPiocCCAmzgFZakrbTfcPoyY5X9EiZXNZ-qgNYzgeVAOo4ouqLDi_46f4EC0AG1ojm6eMbMYCNr5Gs5Vi9BFCPB9j5VyQyuytraTGHaxPIj4atyhXtqvSKcCoxn2mYE"/>
          <p:cNvPicPr/>
          <p:nvPr/>
        </p:nvPicPr>
        <p:blipFill>
          <a:blip r:embed="rId2"/>
          <a:srcRect/>
          <a:stretch>
            <a:fillRect/>
          </a:stretch>
        </p:blipFill>
        <p:spPr>
          <a:xfrm>
            <a:off x="723331" y="955343"/>
            <a:ext cx="7656394" cy="5189632"/>
          </a:xfrm>
          <a:prstGeom prst="rect">
            <a:avLst/>
          </a:prstGeom>
          <a:ln/>
        </p:spPr>
      </p:pic>
      <p:sp>
        <p:nvSpPr>
          <p:cNvPr id="3" name="Rectángulo 2"/>
          <p:cNvSpPr/>
          <p:nvPr/>
        </p:nvSpPr>
        <p:spPr>
          <a:xfrm>
            <a:off x="7510818" y="3288549"/>
            <a:ext cx="3693994" cy="954107"/>
          </a:xfrm>
          <a:prstGeom prst="rect">
            <a:avLst/>
          </a:prstGeom>
        </p:spPr>
        <p:txBody>
          <a:bodyPr wrap="square">
            <a:spAutoFit/>
          </a:bodyPr>
          <a:lstStyle/>
          <a:p>
            <a:pPr algn="just"/>
            <a:r>
              <a:rPr lang="es-CO" sz="1400" dirty="0">
                <a:latin typeface="Open Sans" panose="020B0604020202020204"/>
                <a:ea typeface="Arial" panose="020B0604020202020204" pitchFamily="34" charset="0"/>
              </a:rPr>
              <a:t>En esta figura se evidencia el ciclo productivo de la caña de azúcar, el cual es uno de los más mecanizados en el sector de la agroindustria en el país.</a:t>
            </a:r>
            <a:endParaRPr lang="es-CO" sz="1400" dirty="0">
              <a:latin typeface="Open Sans" panose="020B0604020202020204"/>
            </a:endParaRPr>
          </a:p>
        </p:txBody>
      </p:sp>
      <p:pic>
        <p:nvPicPr>
          <p:cNvPr id="4"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92317" y="6239332"/>
            <a:ext cx="498802" cy="498802"/>
          </a:xfrm>
          <a:prstGeom prst="rect">
            <a:avLst/>
          </a:prstGeom>
        </p:spPr>
      </p:pic>
    </p:spTree>
    <p:extLst>
      <p:ext uri="{BB962C8B-B14F-4D97-AF65-F5344CB8AC3E}">
        <p14:creationId xmlns:p14="http://schemas.microsoft.com/office/powerpoint/2010/main" val="4090862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491182" y="1652575"/>
            <a:ext cx="301759" cy="301759"/>
          </a:xfrm>
          <a:prstGeom prst="rect">
            <a:avLst/>
          </a:prstGeom>
        </p:spPr>
      </p:pic>
      <p:sp>
        <p:nvSpPr>
          <p:cNvPr id="8" name="CuadroTexto 7"/>
          <p:cNvSpPr txBox="1"/>
          <p:nvPr/>
        </p:nvSpPr>
        <p:spPr>
          <a:xfrm>
            <a:off x="909872" y="2389584"/>
            <a:ext cx="9886455" cy="307777"/>
          </a:xfrm>
          <a:prstGeom prst="rect">
            <a:avLst/>
          </a:prstGeom>
          <a:noFill/>
        </p:spPr>
        <p:txBody>
          <a:bodyPr wrap="square">
            <a:spAutoFit/>
          </a:bodyPr>
          <a:lstStyle/>
          <a:p>
            <a:r>
              <a:rPr lang="es-CO" sz="1400" b="1" dirty="0">
                <a:solidFill>
                  <a:srgbClr val="1A3255"/>
                </a:solidFill>
                <a:latin typeface="Open Sans"/>
              </a:rPr>
              <a:t>AUTOPROPULSIÓN:  </a:t>
            </a:r>
            <a:r>
              <a:rPr lang="es-CO" sz="1400" dirty="0">
                <a:solidFill>
                  <a:srgbClr val="1A3255"/>
                </a:solidFill>
                <a:latin typeface="Open Sans"/>
              </a:rPr>
              <a:t>Acción de trasladarse un vehículo o un aparato por su propia     fuerza motriz</a:t>
            </a:r>
            <a:r>
              <a:rPr lang="es-CO" sz="1400" b="1" dirty="0">
                <a:solidFill>
                  <a:srgbClr val="1A3255"/>
                </a:solidFill>
                <a:latin typeface="Open Sans"/>
              </a:rPr>
              <a:t>.</a:t>
            </a: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180751" y="1461678"/>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37991811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86967" y="1652575"/>
            <a:ext cx="301759" cy="301759"/>
          </a:xfrm>
          <a:prstGeom prst="rect">
            <a:avLst/>
          </a:prstGeom>
        </p:spPr>
      </p:pic>
      <p:sp>
        <p:nvSpPr>
          <p:cNvPr id="8" name="CuadroTexto 7"/>
          <p:cNvSpPr txBox="1"/>
          <p:nvPr/>
        </p:nvSpPr>
        <p:spPr>
          <a:xfrm>
            <a:off x="909872" y="2389584"/>
            <a:ext cx="9886455" cy="307777"/>
          </a:xfrm>
          <a:prstGeom prst="rect">
            <a:avLst/>
          </a:prstGeom>
          <a:noFill/>
        </p:spPr>
        <p:txBody>
          <a:bodyPr wrap="square">
            <a:spAutoFit/>
          </a:bodyPr>
          <a:lstStyle/>
          <a:p>
            <a:r>
              <a:rPr lang="es-CO" sz="1400" b="1" dirty="0">
                <a:solidFill>
                  <a:srgbClr val="1A3255"/>
                </a:solidFill>
                <a:latin typeface="Open Sans"/>
              </a:rPr>
              <a:t>BROZA</a:t>
            </a:r>
            <a:r>
              <a:rPr lang="es-CO" sz="1400" dirty="0">
                <a:solidFill>
                  <a:srgbClr val="1A3255"/>
                </a:solidFill>
                <a:latin typeface="Open Sans"/>
              </a:rPr>
              <a:t>:  Conjunto de hojas, ramas, cortezas y otros despojos de las plantas.</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576536" y="1461678"/>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134552606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1378286" y="1652575"/>
            <a:ext cx="301759" cy="301759"/>
          </a:xfrm>
          <a:prstGeom prst="rect">
            <a:avLst/>
          </a:prstGeom>
        </p:spPr>
      </p:pic>
      <p:sp>
        <p:nvSpPr>
          <p:cNvPr id="8" name="CuadroTexto 7"/>
          <p:cNvSpPr txBox="1"/>
          <p:nvPr/>
        </p:nvSpPr>
        <p:spPr>
          <a:xfrm>
            <a:off x="909873" y="2389584"/>
            <a:ext cx="9940098" cy="1708160"/>
          </a:xfrm>
          <a:prstGeom prst="rect">
            <a:avLst/>
          </a:prstGeom>
          <a:noFill/>
        </p:spPr>
        <p:txBody>
          <a:bodyPr wrap="square">
            <a:spAutoFit/>
          </a:bodyPr>
          <a:lstStyle/>
          <a:p>
            <a:pPr>
              <a:lnSpc>
                <a:spcPct val="150000"/>
              </a:lnSpc>
            </a:pPr>
            <a:r>
              <a:rPr lang="es-CO" sz="1400" b="1" dirty="0">
                <a:solidFill>
                  <a:srgbClr val="1A3255"/>
                </a:solidFill>
                <a:latin typeface="Open Sans"/>
              </a:rPr>
              <a:t>CALDOS RESIDUALES: </a:t>
            </a:r>
            <a:r>
              <a:rPr lang="es-CO" sz="1400" dirty="0">
                <a:solidFill>
                  <a:srgbClr val="1A3255"/>
                </a:solidFill>
                <a:latin typeface="Open Sans"/>
              </a:rPr>
              <a:t>Son las aguas residuales que quedan después de realizar procesos fitosanitarios, los cuales deben ser depurados antes de ser vertidos debido a su alta carga contaminante.</a:t>
            </a:r>
          </a:p>
          <a:p>
            <a:pPr>
              <a:lnSpc>
                <a:spcPct val="150000"/>
              </a:lnSpc>
            </a:pPr>
            <a:r>
              <a:rPr lang="es-CO" sz="1400" b="1" dirty="0" err="1">
                <a:solidFill>
                  <a:srgbClr val="1A3255"/>
                </a:solidFill>
                <a:latin typeface="Open Sans"/>
              </a:rPr>
              <a:t>CRIBA:f</a:t>
            </a:r>
            <a:r>
              <a:rPr lang="es-CO" sz="1400" b="1" dirty="0">
                <a:solidFill>
                  <a:srgbClr val="1A3255"/>
                </a:solidFill>
                <a:latin typeface="Open Sans"/>
              </a:rPr>
              <a:t>. </a:t>
            </a:r>
            <a:r>
              <a:rPr lang="es-CO" sz="1400" dirty="0">
                <a:solidFill>
                  <a:srgbClr val="1A3255"/>
                </a:solidFill>
                <a:latin typeface="Open Sans"/>
              </a:rPr>
              <a:t>Utensilio consistente en un aro con una malla u otro material agujereado fijados en él, y que sirve para cribar.</a:t>
            </a:r>
          </a:p>
          <a:p>
            <a:pPr>
              <a:lnSpc>
                <a:spcPct val="150000"/>
              </a:lnSpc>
            </a:pPr>
            <a:r>
              <a:rPr lang="es-CO" sz="1400" b="1" dirty="0" smtClean="0">
                <a:solidFill>
                  <a:srgbClr val="1A3255"/>
                </a:solidFill>
                <a:latin typeface="Open Sans"/>
              </a:rPr>
              <a:t>CRIBA: </a:t>
            </a:r>
            <a:r>
              <a:rPr lang="es-CO" sz="1400" dirty="0" smtClean="0">
                <a:solidFill>
                  <a:srgbClr val="1A3255"/>
                </a:solidFill>
                <a:latin typeface="Open Sans"/>
              </a:rPr>
              <a:t>Pasar </a:t>
            </a:r>
            <a:r>
              <a:rPr lang="es-CO" sz="1400" dirty="0">
                <a:solidFill>
                  <a:srgbClr val="1A3255"/>
                </a:solidFill>
                <a:latin typeface="Open Sans"/>
              </a:rPr>
              <a:t>una semilla, un mineral u otra materia por la criba para separar las     partes menudas de las gruesas o para eliminar las impurezas.</a:t>
            </a:r>
          </a:p>
          <a:p>
            <a:pPr>
              <a:lnSpc>
                <a:spcPct val="150000"/>
              </a:lnSpc>
            </a:pPr>
            <a:r>
              <a:rPr lang="es-CO" sz="1400" dirty="0" smtClean="0">
                <a:solidFill>
                  <a:srgbClr val="1A3255"/>
                </a:solidFill>
                <a:latin typeface="Open Sans"/>
              </a:rPr>
              <a:t>.</a:t>
            </a: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1067855" y="1461678"/>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8289817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1774071" y="1652575"/>
            <a:ext cx="301759" cy="301759"/>
          </a:xfrm>
          <a:prstGeom prst="rect">
            <a:avLst/>
          </a:prstGeom>
        </p:spPr>
      </p:pic>
      <p:sp>
        <p:nvSpPr>
          <p:cNvPr id="8" name="CuadroTexto 7"/>
          <p:cNvSpPr txBox="1"/>
          <p:nvPr/>
        </p:nvSpPr>
        <p:spPr>
          <a:xfrm>
            <a:off x="909873" y="2389584"/>
            <a:ext cx="9940098" cy="376000"/>
          </a:xfrm>
          <a:prstGeom prst="rect">
            <a:avLst/>
          </a:prstGeom>
          <a:noFill/>
        </p:spPr>
        <p:txBody>
          <a:bodyPr wrap="square">
            <a:spAutoFit/>
          </a:bodyPr>
          <a:lstStyle/>
          <a:p>
            <a:pPr>
              <a:lnSpc>
                <a:spcPct val="150000"/>
              </a:lnSpc>
            </a:pPr>
            <a:r>
              <a:rPr lang="es-CO" sz="1400" b="1" dirty="0">
                <a:solidFill>
                  <a:srgbClr val="1A3255"/>
                </a:solidFill>
                <a:latin typeface="Open Sans"/>
              </a:rPr>
              <a:t>DESBROZAR: </a:t>
            </a:r>
            <a:r>
              <a:rPr lang="es-CO" sz="1400" dirty="0">
                <a:solidFill>
                  <a:srgbClr val="1A3255"/>
                </a:solidFill>
                <a:latin typeface="Open Sans"/>
              </a:rPr>
              <a:t>Quitar la broza, desembarazar, limpiar</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1463640" y="1461678"/>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1590474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23" y="1236433"/>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41" y="181359"/>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2688471" y="1548371"/>
            <a:ext cx="301759" cy="301759"/>
          </a:xfrm>
          <a:prstGeom prst="rect">
            <a:avLst/>
          </a:prstGeom>
        </p:spPr>
      </p:pic>
      <p:sp>
        <p:nvSpPr>
          <p:cNvPr id="8" name="CuadroTexto 7"/>
          <p:cNvSpPr txBox="1"/>
          <p:nvPr/>
        </p:nvSpPr>
        <p:spPr>
          <a:xfrm>
            <a:off x="909873" y="2389584"/>
            <a:ext cx="9940098" cy="699166"/>
          </a:xfrm>
          <a:prstGeom prst="rect">
            <a:avLst/>
          </a:prstGeom>
          <a:noFill/>
        </p:spPr>
        <p:txBody>
          <a:bodyPr wrap="square">
            <a:spAutoFit/>
          </a:bodyPr>
          <a:lstStyle/>
          <a:p>
            <a:pPr>
              <a:lnSpc>
                <a:spcPct val="150000"/>
              </a:lnSpc>
            </a:pPr>
            <a:r>
              <a:rPr lang="es-CO" sz="1400" b="1" dirty="0">
                <a:solidFill>
                  <a:srgbClr val="1A3255"/>
                </a:solidFill>
                <a:latin typeface="Open Sans"/>
              </a:rPr>
              <a:t>FORRAJE: </a:t>
            </a:r>
            <a:r>
              <a:rPr lang="es-CO" sz="1400" b="1" dirty="0" smtClean="0">
                <a:solidFill>
                  <a:srgbClr val="1A3255"/>
                </a:solidFill>
                <a:latin typeface="Open Sans"/>
              </a:rPr>
              <a:t> </a:t>
            </a:r>
            <a:r>
              <a:rPr lang="es-CO" sz="1400" dirty="0" smtClean="0">
                <a:solidFill>
                  <a:srgbClr val="1A3255"/>
                </a:solidFill>
                <a:latin typeface="Open Sans"/>
              </a:rPr>
              <a:t>un </a:t>
            </a:r>
            <a:r>
              <a:rPr lang="es-CO" sz="1400" dirty="0">
                <a:solidFill>
                  <a:srgbClr val="1A3255"/>
                </a:solidFill>
                <a:latin typeface="Open Sans"/>
              </a:rPr>
              <a:t>forraje abarca a toda planta ya sea gramínea o leguminosa que son cultivadas, cosechadas y transformadas en cualquier tipo de conservación (heno, ensilaje, </a:t>
            </a:r>
            <a:r>
              <a:rPr lang="es-CO" sz="1400" dirty="0" err="1">
                <a:solidFill>
                  <a:srgbClr val="1A3255"/>
                </a:solidFill>
                <a:latin typeface="Open Sans"/>
              </a:rPr>
              <a:t>henolaje</a:t>
            </a:r>
            <a:r>
              <a:rPr lang="es-CO" sz="1400" dirty="0">
                <a:solidFill>
                  <a:srgbClr val="1A3255"/>
                </a:solidFill>
                <a:latin typeface="Open Sans"/>
              </a:rPr>
              <a:t>, </a:t>
            </a:r>
            <a:r>
              <a:rPr lang="es-CO" sz="1400" dirty="0" err="1">
                <a:solidFill>
                  <a:srgbClr val="1A3255"/>
                </a:solidFill>
                <a:latin typeface="Open Sans"/>
              </a:rPr>
              <a:t>amonificación</a:t>
            </a:r>
            <a:r>
              <a:rPr lang="es-CO" sz="1400" dirty="0">
                <a:solidFill>
                  <a:srgbClr val="1A3255"/>
                </a:solidFill>
                <a:latin typeface="Open Sans"/>
              </a:rPr>
              <a:t>), con el objetivo de alimentar a los animales.</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2378040" y="1357474"/>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683658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39523" y="992912"/>
            <a:ext cx="8612349" cy="842282"/>
          </a:xfrm>
          <a:prstGeom prst="rect">
            <a:avLst/>
          </a:prstGeom>
        </p:spPr>
        <p:txBody>
          <a:bodyPr wrap="square">
            <a:spAutoFit/>
          </a:bodyPr>
          <a:lstStyle/>
          <a:p>
            <a:pPr>
              <a:lnSpc>
                <a:spcPct val="150000"/>
              </a:lnSpc>
              <a:spcAft>
                <a:spcPts val="800"/>
              </a:spcAft>
              <a:defRPr/>
            </a:pPr>
            <a:r>
              <a:rPr lang="es-CO" sz="1400" b="1" dirty="0">
                <a:solidFill>
                  <a:schemeClr val="accent1"/>
                </a:solidFill>
                <a:latin typeface="Open Sans" panose="020B0604020202020204"/>
              </a:rPr>
              <a:t>MAQUINARIA Y EQUIPO</a:t>
            </a:r>
          </a:p>
          <a:p>
            <a:pPr marL="0" marR="0" lvl="0" indent="0" defTabSz="914400" rtl="0" eaLnBrk="1" fontAlgn="auto" latinLnBrk="0" hangingPunct="1">
              <a:lnSpc>
                <a:spcPct val="150000"/>
              </a:lnSpc>
              <a:spcBef>
                <a:spcPts val="0"/>
              </a:spcBef>
              <a:spcAft>
                <a:spcPts val="800"/>
              </a:spcAft>
              <a:buClrTx/>
              <a:buSzTx/>
              <a:buFontTx/>
              <a:buNone/>
              <a:tabLst/>
              <a:defRPr/>
            </a:pPr>
            <a:endParaRPr kumimoji="0" lang="es-ES" sz="1600" b="1" i="0" u="none" strike="noStrike" kern="1200" cap="none" spc="0" normalizeH="0" baseline="0" noProof="0" dirty="0">
              <a:ln>
                <a:noFill/>
              </a:ln>
              <a:solidFill>
                <a:srgbClr val="2C538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ángulo redondeado 3"/>
          <p:cNvSpPr/>
          <p:nvPr/>
        </p:nvSpPr>
        <p:spPr>
          <a:xfrm>
            <a:off x="772510" y="1686910"/>
            <a:ext cx="6164318" cy="422515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uadroTexto 4"/>
          <p:cNvSpPr txBox="1"/>
          <p:nvPr/>
        </p:nvSpPr>
        <p:spPr>
          <a:xfrm>
            <a:off x="1091821" y="1739470"/>
            <a:ext cx="5609230" cy="4247317"/>
          </a:xfrm>
          <a:prstGeom prst="rect">
            <a:avLst/>
          </a:prstGeom>
          <a:noFill/>
        </p:spPr>
        <p:txBody>
          <a:bodyPr wrap="square" rtlCol="0">
            <a:spAutoFit/>
          </a:bodyPr>
          <a:lstStyle/>
          <a:p>
            <a:pPr algn="just">
              <a:lnSpc>
                <a:spcPct val="150000"/>
              </a:lnSpc>
            </a:pPr>
            <a:r>
              <a:rPr lang="es-CO" sz="1400" b="1" dirty="0">
                <a:latin typeface="Open Sans" panose="020B0604020202020204"/>
              </a:rPr>
              <a:t>MAQUINARIA Y EQUIPO</a:t>
            </a:r>
          </a:p>
          <a:p>
            <a:pPr algn="just">
              <a:lnSpc>
                <a:spcPct val="150000"/>
              </a:lnSpc>
            </a:pPr>
            <a:r>
              <a:rPr lang="es-CO" sz="1400" dirty="0">
                <a:latin typeface="Open Sans" panose="020B0604020202020204"/>
              </a:rPr>
              <a:t> </a:t>
            </a:r>
          </a:p>
          <a:p>
            <a:pPr algn="just">
              <a:lnSpc>
                <a:spcPct val="150000"/>
              </a:lnSpc>
            </a:pPr>
            <a:r>
              <a:rPr lang="es-CO" sz="1400" dirty="0">
                <a:latin typeface="Open Sans" panose="020B0604020202020204"/>
              </a:rPr>
              <a:t>Dentro de las actividades a realizar para asegurar una cosecha óptima, está la preparación del terreno, en algunas ocasiones siembra y cosecha. Para ello usamos maquinarias y equipo que nos facilita las labores y reduce los costos de producción.</a:t>
            </a:r>
          </a:p>
          <a:p>
            <a:pPr algn="just">
              <a:lnSpc>
                <a:spcPct val="150000"/>
              </a:lnSpc>
            </a:pPr>
            <a:r>
              <a:rPr lang="es-CO" sz="1400" dirty="0">
                <a:latin typeface="Open Sans" panose="020B0604020202020204"/>
              </a:rPr>
              <a:t>El uso de maquinarias y equipos tecnológicos ha transformado la agricultura haciendo mayor la producción y en la mayoría de los casos mejorando la calidad de los procesos.</a:t>
            </a:r>
          </a:p>
          <a:p>
            <a:pPr algn="just">
              <a:lnSpc>
                <a:spcPct val="150000"/>
              </a:lnSpc>
            </a:pPr>
            <a:r>
              <a:rPr lang="es-CO" sz="1400" dirty="0">
                <a:latin typeface="Open Sans" panose="020B0604020202020204"/>
              </a:rPr>
              <a:t>Existen muchos beneficios que aportan el uso de maquinaria en los sistemas agrícolas optimizando las tareas y mejorando el rendimiento de los terrenos y los cultivos.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E10694C9-93A0-4BF3-8A62-56D402EAD6FC}"/>
              </a:ext>
            </a:extLst>
          </p:cNvPr>
          <p:cNvSpPr txBox="1"/>
          <p:nvPr/>
        </p:nvSpPr>
        <p:spPr>
          <a:xfrm>
            <a:off x="8895639" y="6021508"/>
            <a:ext cx="3175755" cy="276999"/>
          </a:xfrm>
          <a:prstGeom prst="rect">
            <a:avLst/>
          </a:prstGeom>
          <a:noFill/>
        </p:spPr>
        <p:txBody>
          <a:bodyPr wrap="square" rtlCol="0">
            <a:spAutoFit/>
          </a:bodyPr>
          <a:lstStyle/>
          <a:p>
            <a:r>
              <a:rPr lang="es-ES" sz="1200" dirty="0">
                <a:solidFill>
                  <a:schemeClr val="accent1">
                    <a:lumMod val="50000"/>
                  </a:schemeClr>
                </a:solidFill>
                <a:latin typeface="Open Sans" panose="020B0606030504020204"/>
              </a:rPr>
              <a:t>Da clic en siguiente para continuar con la información </a:t>
            </a:r>
            <a:endParaRPr lang="es-CO" sz="1200" dirty="0">
              <a:solidFill>
                <a:schemeClr val="accent1">
                  <a:lumMod val="50000"/>
                </a:schemeClr>
              </a:solidFill>
              <a:latin typeface="Open Sans" panose="020B0606030504020204"/>
            </a:endParaRPr>
          </a:p>
        </p:txBody>
      </p:sp>
      <p:sp>
        <p:nvSpPr>
          <p:cNvPr id="2" name="Rectángulo 1"/>
          <p:cNvSpPr/>
          <p:nvPr/>
        </p:nvSpPr>
        <p:spPr>
          <a:xfrm>
            <a:off x="7020363" y="1749795"/>
            <a:ext cx="4827992" cy="523220"/>
          </a:xfrm>
          <a:prstGeom prst="rect">
            <a:avLst/>
          </a:prstGeom>
        </p:spPr>
        <p:txBody>
          <a:bodyPr wrap="square">
            <a:spAutoFit/>
          </a:bodyPr>
          <a:lstStyle/>
          <a:p>
            <a:r>
              <a:rPr lang="es-CO" sz="1400" dirty="0">
                <a:highlight>
                  <a:srgbClr val="FFFFFF"/>
                </a:highlight>
                <a:latin typeface="Open Sans" panose="020B0606030504020204"/>
                <a:ea typeface="Arial" panose="020B0604020202020204" pitchFamily="34" charset="0"/>
              </a:rPr>
              <a:t>Entre las principales </a:t>
            </a:r>
            <a:r>
              <a:rPr lang="es-CO" sz="1400" b="1" dirty="0">
                <a:highlight>
                  <a:srgbClr val="FFFFFF"/>
                </a:highlight>
                <a:latin typeface="Open Sans" panose="020B0606030504020204"/>
                <a:ea typeface="Arial" panose="020B0604020202020204" pitchFamily="34" charset="0"/>
              </a:rPr>
              <a:t>ventajas</a:t>
            </a:r>
            <a:r>
              <a:rPr lang="es-CO" sz="1400" dirty="0">
                <a:highlight>
                  <a:srgbClr val="FFFFFF"/>
                </a:highlight>
                <a:latin typeface="Open Sans" panose="020B0606030504020204"/>
                <a:ea typeface="Arial" panose="020B0604020202020204" pitchFamily="34" charset="0"/>
              </a:rPr>
              <a:t> del uso de maquinarias en las labores agrícolas podemos </a:t>
            </a:r>
            <a:r>
              <a:rPr lang="es-CO" sz="1400" dirty="0" smtClean="0">
                <a:highlight>
                  <a:srgbClr val="FFFFFF"/>
                </a:highlight>
                <a:latin typeface="Open Sans" panose="020B0606030504020204"/>
                <a:ea typeface="Arial" panose="020B0604020202020204" pitchFamily="34" charset="0"/>
              </a:rPr>
              <a:t>encontrar: </a:t>
            </a:r>
            <a:endParaRPr lang="es-CO" sz="1400" dirty="0">
              <a:latin typeface="Open Sans" panose="020B0606030504020204"/>
            </a:endParaRPr>
          </a:p>
        </p:txBody>
      </p:sp>
      <p:sp>
        <p:nvSpPr>
          <p:cNvPr id="13" name="Rectángulo 12"/>
          <p:cNvSpPr/>
          <p:nvPr/>
        </p:nvSpPr>
        <p:spPr>
          <a:xfrm>
            <a:off x="7020362" y="2207712"/>
            <a:ext cx="4827992" cy="3000821"/>
          </a:xfrm>
          <a:prstGeom prst="rect">
            <a:avLst/>
          </a:prstGeom>
        </p:spPr>
        <p:txBody>
          <a:bodyPr wrap="square">
            <a:spAutoFit/>
          </a:bodyPr>
          <a:lstStyle/>
          <a:p>
            <a:pPr indent="457200" algn="just">
              <a:lnSpc>
                <a:spcPct val="150000"/>
              </a:lnSpc>
              <a:spcAft>
                <a:spcPts val="0"/>
              </a:spcAft>
            </a:pPr>
            <a:r>
              <a:rPr lang="es-CO" sz="1400" b="1" dirty="0">
                <a:highlight>
                  <a:srgbClr val="FFFFFF"/>
                </a:highlight>
                <a:latin typeface="Open Sans" panose="020B0606030504020204"/>
                <a:ea typeface="Arial" panose="020B0604020202020204" pitchFamily="34" charset="0"/>
              </a:rPr>
              <a:t>CULTIVOS: </a:t>
            </a:r>
            <a:r>
              <a:rPr lang="es-CO" sz="1400" dirty="0">
                <a:highlight>
                  <a:srgbClr val="FFFFFF"/>
                </a:highlight>
                <a:latin typeface="Open Sans" panose="020B0606030504020204"/>
                <a:ea typeface="Arial" panose="020B0604020202020204" pitchFamily="34" charset="0"/>
              </a:rPr>
              <a:t>Estas máquinas se adaptan a las características de los diferentes tipos de cultivos haciendo que se faciliten las operaciones logrando con esto mayores rendimientos, además que es muy útil para grandes extensiones de cultivos.</a:t>
            </a:r>
            <a:endParaRPr lang="es-CO" sz="1400" dirty="0">
              <a:latin typeface="Open Sans" panose="020B0606030504020204"/>
              <a:ea typeface="Arial" panose="020B0604020202020204" pitchFamily="34" charset="0"/>
            </a:endParaRPr>
          </a:p>
          <a:p>
            <a:pPr indent="457200" algn="just">
              <a:lnSpc>
                <a:spcPct val="150000"/>
              </a:lnSpc>
              <a:spcAft>
                <a:spcPts val="0"/>
              </a:spcAft>
            </a:pPr>
            <a:r>
              <a:rPr lang="es-CO" sz="1400" b="1" dirty="0">
                <a:highlight>
                  <a:srgbClr val="FFFFFF"/>
                </a:highlight>
                <a:latin typeface="Open Sans" panose="020B0606030504020204"/>
                <a:ea typeface="Arial" panose="020B0604020202020204" pitchFamily="34" charset="0"/>
              </a:rPr>
              <a:t>MEJORA EL ESTADO DEL TERRENO: </a:t>
            </a:r>
            <a:r>
              <a:rPr lang="es-CO" sz="1400" dirty="0">
                <a:highlight>
                  <a:srgbClr val="FFFFFF"/>
                </a:highlight>
                <a:latin typeface="Open Sans" panose="020B0606030504020204"/>
                <a:ea typeface="Arial" panose="020B0604020202020204" pitchFamily="34" charset="0"/>
              </a:rPr>
              <a:t>El suelo es el elemento indispensable para las actividades agrícolas, por esta razón sufre un gran desgaste después de cada proceso agrícola; la implementación de la maquinaria agrícola permite que se disminuya el impacto sobre el terreno ya que esta trabaja sobre la capa superficial de este.</a:t>
            </a:r>
            <a:endParaRPr lang="es-CO" sz="1400" dirty="0">
              <a:latin typeface="Open Sans" panose="020B0606030504020204"/>
              <a:ea typeface="Arial" panose="020B0604020202020204" pitchFamily="34" charset="0"/>
            </a:endParaRPr>
          </a:p>
        </p:txBody>
      </p:sp>
      <p:sp>
        <p:nvSpPr>
          <p:cNvPr id="17" name="24 Botón de acción: Comienzo">
            <a:hlinkClick r:id="" action="ppaction://hlinkshowjump?jump=firstslide" highlightClick="1"/>
          </p:cNvPr>
          <p:cNvSpPr/>
          <p:nvPr/>
        </p:nvSpPr>
        <p:spPr>
          <a:xfrm>
            <a:off x="10878066" y="536748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7765887" y="5607347"/>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9" name="5 Botón de acción: Final">
            <a:hlinkClick r:id="" action="ppaction://hlinkshowjump?jump=lastslide" highlightClick="1"/>
          </p:cNvPr>
          <p:cNvSpPr/>
          <p:nvPr/>
        </p:nvSpPr>
        <p:spPr>
          <a:xfrm>
            <a:off x="11310399" y="5385386"/>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57971" y="5522706"/>
            <a:ext cx="498802" cy="498802"/>
          </a:xfrm>
          <a:prstGeom prst="rect">
            <a:avLst/>
          </a:prstGeom>
        </p:spPr>
      </p:pic>
    </p:spTree>
    <p:extLst>
      <p:ext uri="{BB962C8B-B14F-4D97-AF65-F5344CB8AC3E}">
        <p14:creationId xmlns:p14="http://schemas.microsoft.com/office/powerpoint/2010/main" val="5900536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 y="1163017"/>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53" y="3904"/>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5940646" y="1593154"/>
            <a:ext cx="301759" cy="301759"/>
          </a:xfrm>
          <a:prstGeom prst="rect">
            <a:avLst/>
          </a:prstGeom>
        </p:spPr>
      </p:pic>
      <p:sp>
        <p:nvSpPr>
          <p:cNvPr id="8" name="CuadroTexto 7"/>
          <p:cNvSpPr txBox="1"/>
          <p:nvPr/>
        </p:nvSpPr>
        <p:spPr>
          <a:xfrm>
            <a:off x="883051" y="2373290"/>
            <a:ext cx="9940098" cy="376000"/>
          </a:xfrm>
          <a:prstGeom prst="rect">
            <a:avLst/>
          </a:prstGeom>
          <a:noFill/>
        </p:spPr>
        <p:txBody>
          <a:bodyPr wrap="square">
            <a:spAutoFit/>
          </a:bodyPr>
          <a:lstStyle/>
          <a:p>
            <a:pPr>
              <a:lnSpc>
                <a:spcPct val="150000"/>
              </a:lnSpc>
            </a:pPr>
            <a:r>
              <a:rPr lang="es-CO" sz="1400" b="1" dirty="0">
                <a:solidFill>
                  <a:srgbClr val="1A3255"/>
                </a:solidFill>
                <a:latin typeface="Open Sans"/>
              </a:rPr>
              <a:t>MIES</a:t>
            </a:r>
            <a:r>
              <a:rPr lang="es-CO" sz="1400" dirty="0">
                <a:solidFill>
                  <a:srgbClr val="1A3255"/>
                </a:solidFill>
                <a:latin typeface="Open Sans"/>
              </a:rPr>
              <a:t>: f. Cereal de cuya semilla se hace el pan.</a:t>
            </a: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5709991" y="1377971"/>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39242806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1" y="1055168"/>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89" y="0"/>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342103" y="1369997"/>
            <a:ext cx="301759" cy="301759"/>
          </a:xfrm>
          <a:prstGeom prst="rect">
            <a:avLst/>
          </a:prstGeom>
        </p:spPr>
      </p:pic>
      <p:sp>
        <p:nvSpPr>
          <p:cNvPr id="8" name="CuadroTexto 7"/>
          <p:cNvSpPr txBox="1"/>
          <p:nvPr/>
        </p:nvSpPr>
        <p:spPr>
          <a:xfrm>
            <a:off x="909873" y="2389584"/>
            <a:ext cx="9940098" cy="1708160"/>
          </a:xfrm>
          <a:prstGeom prst="rect">
            <a:avLst/>
          </a:prstGeom>
          <a:noFill/>
        </p:spPr>
        <p:txBody>
          <a:bodyPr wrap="square">
            <a:spAutoFit/>
          </a:bodyPr>
          <a:lstStyle/>
          <a:p>
            <a:pPr algn="just">
              <a:lnSpc>
                <a:spcPct val="150000"/>
              </a:lnSpc>
            </a:pPr>
            <a:r>
              <a:rPr lang="es-CO" sz="1400" b="1" dirty="0">
                <a:solidFill>
                  <a:srgbClr val="1A3255"/>
                </a:solidFill>
                <a:latin typeface="Open Sans"/>
              </a:rPr>
              <a:t>ROTOCULTOR: </a:t>
            </a:r>
            <a:r>
              <a:rPr lang="es-CO" sz="1400" dirty="0">
                <a:solidFill>
                  <a:srgbClr val="1A3255"/>
                </a:solidFill>
                <a:latin typeface="Open Sans"/>
              </a:rPr>
              <a:t>Implemento agrícola diseñado para mover la tierra de manera </a:t>
            </a:r>
            <a:r>
              <a:rPr lang="es-CO" sz="1400" dirty="0" err="1">
                <a:solidFill>
                  <a:srgbClr val="1A3255"/>
                </a:solidFill>
                <a:latin typeface="Open Sans"/>
              </a:rPr>
              <a:t>superﬁcial</a:t>
            </a:r>
            <a:r>
              <a:rPr lang="es-CO" sz="1400" dirty="0">
                <a:solidFill>
                  <a:srgbClr val="1A3255"/>
                </a:solidFill>
                <a:latin typeface="Open Sans"/>
              </a:rPr>
              <a:t> (hasta 150mm de profundidad) y la preparación de terrenos en jardinería, agricultura, etc.</a:t>
            </a:r>
          </a:p>
          <a:p>
            <a:pPr algn="just">
              <a:lnSpc>
                <a:spcPct val="150000"/>
              </a:lnSpc>
            </a:pP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8031672" y="1179100"/>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17886728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1" y="1055168"/>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89" y="0"/>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8856935" y="1369997"/>
            <a:ext cx="301759" cy="301759"/>
          </a:xfrm>
          <a:prstGeom prst="rect">
            <a:avLst/>
          </a:prstGeom>
        </p:spPr>
      </p:pic>
      <p:sp>
        <p:nvSpPr>
          <p:cNvPr id="8" name="CuadroTexto 7"/>
          <p:cNvSpPr txBox="1"/>
          <p:nvPr/>
        </p:nvSpPr>
        <p:spPr>
          <a:xfrm>
            <a:off x="909873" y="2389584"/>
            <a:ext cx="9940098" cy="1061829"/>
          </a:xfrm>
          <a:prstGeom prst="rect">
            <a:avLst/>
          </a:prstGeom>
          <a:noFill/>
        </p:spPr>
        <p:txBody>
          <a:bodyPr wrap="square">
            <a:spAutoFit/>
          </a:bodyPr>
          <a:lstStyle/>
          <a:p>
            <a:pPr algn="just">
              <a:lnSpc>
                <a:spcPct val="150000"/>
              </a:lnSpc>
            </a:pPr>
            <a:r>
              <a:rPr lang="es-CO" sz="1400" b="1" dirty="0">
                <a:solidFill>
                  <a:srgbClr val="1A3255"/>
                </a:solidFill>
                <a:latin typeface="Open Sans"/>
              </a:rPr>
              <a:t>SIEGA: </a:t>
            </a:r>
            <a:r>
              <a:rPr lang="es-CO" sz="1400" dirty="0">
                <a:solidFill>
                  <a:srgbClr val="1A3255"/>
                </a:solidFill>
                <a:latin typeface="Open Sans"/>
              </a:rPr>
              <a:t>Es la actividad agrícola que consiste en cortar o recolectar las hierbas o los cereales maduros.</a:t>
            </a:r>
          </a:p>
          <a:p>
            <a:pPr algn="just">
              <a:lnSpc>
                <a:spcPct val="150000"/>
              </a:lnSpc>
            </a:pP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8546504" y="1179100"/>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3936878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1" y="1055168"/>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89" y="0"/>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9293663" y="1452740"/>
            <a:ext cx="301759" cy="301759"/>
          </a:xfrm>
          <a:prstGeom prst="rect">
            <a:avLst/>
          </a:prstGeom>
        </p:spPr>
      </p:pic>
      <p:sp>
        <p:nvSpPr>
          <p:cNvPr id="8" name="CuadroTexto 7"/>
          <p:cNvSpPr txBox="1"/>
          <p:nvPr/>
        </p:nvSpPr>
        <p:spPr>
          <a:xfrm>
            <a:off x="778071" y="2345616"/>
            <a:ext cx="9940098" cy="1061829"/>
          </a:xfrm>
          <a:prstGeom prst="rect">
            <a:avLst/>
          </a:prstGeom>
          <a:noFill/>
        </p:spPr>
        <p:txBody>
          <a:bodyPr wrap="square">
            <a:spAutoFit/>
          </a:bodyPr>
          <a:lstStyle/>
          <a:p>
            <a:pPr algn="just">
              <a:lnSpc>
                <a:spcPct val="150000"/>
              </a:lnSpc>
            </a:pPr>
            <a:r>
              <a:rPr lang="es-CO" sz="1400" b="1" dirty="0">
                <a:solidFill>
                  <a:srgbClr val="1A3255"/>
                </a:solidFill>
                <a:latin typeface="Open Sans"/>
              </a:rPr>
              <a:t>TRILLA: </a:t>
            </a:r>
            <a:r>
              <a:rPr lang="es-CO" sz="1400" dirty="0">
                <a:solidFill>
                  <a:srgbClr val="1A3255"/>
                </a:solidFill>
                <a:latin typeface="Open Sans"/>
              </a:rPr>
              <a:t>Se denomina trilla a la actividad y su resultado, que se hace con los cereales, tras la siega, para retirar el grano de la </a:t>
            </a:r>
            <a:r>
              <a:rPr lang="es-CO" sz="1400" dirty="0" smtClean="0">
                <a:solidFill>
                  <a:srgbClr val="1A3255"/>
                </a:solidFill>
                <a:latin typeface="Open Sans"/>
              </a:rPr>
              <a:t>paja.</a:t>
            </a: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8983232" y="1261843"/>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10823693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C:\Users\María Medina\Desktop\1x\1x\Mesa de trabajo 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1" y="1055168"/>
            <a:ext cx="12192001" cy="790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ía Medina\Desktop\1x\1x\Mesa de trabaj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89" y="0"/>
            <a:ext cx="11079303" cy="623210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287881" y="988142"/>
            <a:ext cx="1130438" cy="369332"/>
          </a:xfrm>
          <a:prstGeom prst="rect">
            <a:avLst/>
          </a:prstGeom>
          <a:noFill/>
        </p:spPr>
        <p:txBody>
          <a:bodyPr wrap="none" rtlCol="0">
            <a:spAutoFit/>
          </a:bodyPr>
          <a:lstStyle/>
          <a:p>
            <a:r>
              <a:rPr lang="es-VE" dirty="0">
                <a:solidFill>
                  <a:srgbClr val="2C538E"/>
                </a:solidFill>
                <a:latin typeface="Montserrat" panose="00000800000000000000" pitchFamily="2" charset="0"/>
              </a:rPr>
              <a:t>Glosario</a:t>
            </a:r>
            <a:endParaRPr lang="en-US" dirty="0">
              <a:solidFill>
                <a:srgbClr val="2C538E"/>
              </a:solidFill>
              <a:latin typeface="Montserrat" panose="00000800000000000000" pitchFamily="2" charset="0"/>
            </a:endParaRPr>
          </a:p>
        </p:txBody>
      </p:sp>
      <p:pic>
        <p:nvPicPr>
          <p:cNvPr id="6" name="Marcador de contenido 3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336" y1="18359" x2="19336" y2="18359"/>
                        <a14:foregroundMark x1="39063" y1="8789" x2="39063" y2="8789"/>
                        <a14:foregroundMark x1="55078" y1="19336" x2="55078" y2="19336"/>
                        <a14:foregroundMark x1="5273" y1="38672" x2="5273" y2="38672"/>
                        <a14:foregroundMark x1="19922" y1="57422" x2="19922" y2="57422"/>
                        <a14:foregroundMark x1="43750" y1="43750" x2="56641" y2="82031"/>
                        <a14:foregroundMark x1="56641" y1="82031" x2="82617" y2="56836"/>
                        <a14:foregroundMark x1="43750" y1="44141" x2="82617" y2="56836"/>
                        <a14:foregroundMark x1="65625" y1="74414" x2="84766" y2="92383"/>
                        <a14:foregroundMark x1="92773" y1="85547" x2="84961" y2="92383"/>
                      </a14:backgroundRemoval>
                    </a14:imgEffect>
                  </a14:imgLayer>
                </a14:imgProps>
              </a:ext>
              <a:ext uri="{28A0092B-C50C-407E-A947-70E740481C1C}">
                <a14:useLocalDpi xmlns:a14="http://schemas.microsoft.com/office/drawing/2010/main" val="0"/>
              </a:ext>
            </a:extLst>
          </a:blip>
          <a:stretch>
            <a:fillRect/>
          </a:stretch>
        </p:blipFill>
        <p:spPr>
          <a:xfrm>
            <a:off x="10143729" y="1533230"/>
            <a:ext cx="301759" cy="301759"/>
          </a:xfrm>
          <a:prstGeom prst="rect">
            <a:avLst/>
          </a:prstGeom>
        </p:spPr>
      </p:pic>
      <p:sp>
        <p:nvSpPr>
          <p:cNvPr id="8" name="CuadroTexto 7"/>
          <p:cNvSpPr txBox="1"/>
          <p:nvPr/>
        </p:nvSpPr>
        <p:spPr>
          <a:xfrm>
            <a:off x="778071" y="2345616"/>
            <a:ext cx="9940098" cy="1061829"/>
          </a:xfrm>
          <a:prstGeom prst="rect">
            <a:avLst/>
          </a:prstGeom>
          <a:noFill/>
        </p:spPr>
        <p:txBody>
          <a:bodyPr wrap="square">
            <a:spAutoFit/>
          </a:bodyPr>
          <a:lstStyle/>
          <a:p>
            <a:pPr algn="just">
              <a:lnSpc>
                <a:spcPct val="150000"/>
              </a:lnSpc>
            </a:pPr>
            <a:r>
              <a:rPr lang="es-CO" sz="1400" b="1" dirty="0" err="1">
                <a:solidFill>
                  <a:srgbClr val="1A3255"/>
                </a:solidFill>
                <a:latin typeface="Open Sans"/>
              </a:rPr>
              <a:t>VID:f</a:t>
            </a:r>
            <a:r>
              <a:rPr lang="es-CO" sz="1400" b="1" dirty="0">
                <a:solidFill>
                  <a:srgbClr val="1A3255"/>
                </a:solidFill>
                <a:latin typeface="Open Sans"/>
              </a:rPr>
              <a:t>. </a:t>
            </a:r>
            <a:r>
              <a:rPr lang="es-CO" sz="1400" dirty="0">
                <a:solidFill>
                  <a:srgbClr val="1A3255"/>
                </a:solidFill>
                <a:latin typeface="Open Sans"/>
              </a:rPr>
              <a:t>Planta vivaz y trepadora de la familia de las vitáceas, con tronco retorcido,         vástagos muy largos, flexibles y nudosos, cuyo fruto es la uva</a:t>
            </a:r>
            <a:r>
              <a:rPr lang="es-CO" sz="1400" dirty="0" smtClean="0">
                <a:solidFill>
                  <a:srgbClr val="1A3255"/>
                </a:solidFill>
                <a:latin typeface="Open Sans"/>
              </a:rPr>
              <a:t>.</a:t>
            </a: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a:p>
            <a:pPr algn="just">
              <a:lnSpc>
                <a:spcPct val="150000"/>
              </a:lnSpc>
            </a:pPr>
            <a:endParaRPr lang="es-CO" sz="1400" dirty="0">
              <a:solidFill>
                <a:srgbClr val="1A3255"/>
              </a:solidFill>
              <a:latin typeface="Open Sans"/>
            </a:endParaRPr>
          </a:p>
        </p:txBody>
      </p:sp>
      <p:sp>
        <p:nvSpPr>
          <p:cNvPr id="3" name="CuadroTexto 2"/>
          <p:cNvSpPr txBox="1"/>
          <p:nvPr/>
        </p:nvSpPr>
        <p:spPr>
          <a:xfrm>
            <a:off x="4798209" y="5963047"/>
            <a:ext cx="2595582" cy="276999"/>
          </a:xfrm>
          <a:prstGeom prst="rect">
            <a:avLst/>
          </a:prstGeom>
          <a:noFill/>
        </p:spPr>
        <p:txBody>
          <a:bodyPr wrap="none" rtlCol="0">
            <a:spAutoFit/>
          </a:bodyPr>
          <a:lstStyle/>
          <a:p>
            <a:r>
              <a:rPr lang="es-VE" sz="1200" i="1" dirty="0">
                <a:solidFill>
                  <a:srgbClr val="2C538E"/>
                </a:solidFill>
                <a:latin typeface="Montserrat" panose="00000800000000000000" pitchFamily="2" charset="0"/>
              </a:rPr>
              <a:t>Haz clic para conocer cada uno</a:t>
            </a:r>
            <a:endParaRPr lang="en-US" sz="1200" i="1" dirty="0">
              <a:solidFill>
                <a:srgbClr val="2C538E"/>
              </a:solidFill>
              <a:latin typeface="Montserrat" panose="00000800000000000000" pitchFamily="2" charset="0"/>
            </a:endParaRPr>
          </a:p>
        </p:txBody>
      </p:sp>
      <p:sp>
        <p:nvSpPr>
          <p:cNvPr id="15" name="14 Elipse"/>
          <p:cNvSpPr/>
          <p:nvPr/>
        </p:nvSpPr>
        <p:spPr>
          <a:xfrm>
            <a:off x="9913073" y="1233093"/>
            <a:ext cx="461311" cy="422267"/>
          </a:xfrm>
          <a:prstGeom prst="ellipse">
            <a:avLst/>
          </a:prstGeom>
          <a:noFill/>
          <a:ln w="38100">
            <a:solidFill>
              <a:srgbClr val="F49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 name="Imagen 24"/>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31410" y="6236012"/>
            <a:ext cx="524762" cy="524762"/>
          </a:xfrm>
          <a:prstGeom prst="rect">
            <a:avLst/>
          </a:prstGeom>
        </p:spPr>
      </p:pic>
    </p:spTree>
    <p:extLst>
      <p:ext uri="{BB962C8B-B14F-4D97-AF65-F5344CB8AC3E}">
        <p14:creationId xmlns:p14="http://schemas.microsoft.com/office/powerpoint/2010/main" val="26339010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374C5A8-E9A8-430C-A3F5-1BCDE573EF4F}"/>
              </a:ext>
            </a:extLst>
          </p:cNvPr>
          <p:cNvSpPr/>
          <p:nvPr/>
        </p:nvSpPr>
        <p:spPr>
          <a:xfrm>
            <a:off x="1595500" y="1252509"/>
            <a:ext cx="2645724" cy="415819"/>
          </a:xfrm>
          <a:prstGeom prst="rect">
            <a:avLst/>
          </a:prstGeom>
        </p:spPr>
        <p:txBody>
          <a:bodyPr wrap="none">
            <a:spAutoFit/>
          </a:bodyPr>
          <a:lstStyle/>
          <a:p>
            <a:pPr algn="ctr">
              <a:lnSpc>
                <a:spcPct val="150000"/>
              </a:lnSpc>
              <a:spcAft>
                <a:spcPts val="800"/>
              </a:spcAft>
            </a:pPr>
            <a:r>
              <a:rPr lang="es-CO"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Referencias bibliográficas</a:t>
            </a:r>
            <a:endParaRPr lang="es-ES" sz="16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5" name="Rectángulo 4"/>
          <p:cNvSpPr/>
          <p:nvPr/>
        </p:nvSpPr>
        <p:spPr>
          <a:xfrm>
            <a:off x="1137314" y="1685277"/>
            <a:ext cx="10408692" cy="5232202"/>
          </a:xfrm>
          <a:prstGeom prst="rect">
            <a:avLst/>
          </a:prstGeom>
        </p:spPr>
        <p:txBody>
          <a:bodyPr wrap="square">
            <a:spAutoFit/>
          </a:bodyPr>
          <a:lstStyle/>
          <a:p>
            <a:pPr indent="457200" algn="just">
              <a:spcBef>
                <a:spcPts val="1200"/>
              </a:spcBef>
              <a:spcAft>
                <a:spcPts val="0"/>
              </a:spcAft>
            </a:pPr>
            <a:r>
              <a:rPr lang="es-CO" sz="1400" dirty="0">
                <a:solidFill>
                  <a:schemeClr val="accent1"/>
                </a:solidFill>
                <a:latin typeface="Open Sans" panose="020B0606030504020204"/>
                <a:ea typeface="Arial" panose="020B0604020202020204" pitchFamily="34" charset="0"/>
              </a:rPr>
              <a:t>https://r.search.yahoo.com/_ylt=AwrJ7B0rgxRg4IkA2nZeTIpQ;_</a:t>
            </a:r>
            <a:r>
              <a:rPr lang="es-CO" sz="1400" dirty="0" smtClean="0">
                <a:solidFill>
                  <a:schemeClr val="accent1"/>
                </a:solidFill>
                <a:latin typeface="Open Sans" panose="020B0606030504020204"/>
                <a:ea typeface="Arial" panose="020B0604020202020204" pitchFamily="34" charset="0"/>
              </a:rPr>
              <a:t>ylu=c2VjA2ZwLWF0dHJpYgRzbGsDcnVybA/RV=2/RE=1611985835/RO=11/RU=https%3a%2f%2fwww.interempresas.net%2fAgricola%2fFeriaVirtual%2fProducto-Picadoras-de-forraje-autopropulsadas-New-Holland-Serie-FR-105554.html/RK=2/RS=NoOXg6uVZV2DTj_1c7izHiz2sk4   </a:t>
            </a:r>
            <a:endParaRPr lang="es-CO" sz="1400" dirty="0">
              <a:solidFill>
                <a:schemeClr val="accent1"/>
              </a:solidFill>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2"/>
              </a:rPr>
              <a:t>https://r.search.yahoo.com/_ylt=AwrJ3s8ljBRgjEAA80BeTIpQ;_ylu=c2VjA2ZwLWF0dHJpYgRzbGsDcnVybA--/</a:t>
            </a:r>
            <a:r>
              <a:rPr lang="es-CO" sz="1400" dirty="0" smtClean="0">
                <a:latin typeface="Open Sans" panose="020B0606030504020204"/>
                <a:ea typeface="Arial" panose="020B0604020202020204" pitchFamily="34" charset="0"/>
                <a:hlinkClick r:id="rId2"/>
              </a:rPr>
              <a:t>RV=2/RE=1611988133/RO=11/RU=https%3a%2f%2fwww.agroads.com.ar%2fdetalle.asp%3fclasi%3d214022/RK=2/RS=J2j24PA6jKiAg2apU_2l79Aeobc-</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3"/>
              </a:rPr>
              <a:t>https://</a:t>
            </a:r>
            <a:r>
              <a:rPr lang="es-CO" sz="1400" dirty="0" smtClean="0">
                <a:latin typeface="Open Sans" panose="020B0606030504020204"/>
                <a:ea typeface="Arial" panose="020B0604020202020204" pitchFamily="34" charset="0"/>
                <a:hlinkClick r:id="rId3"/>
              </a:rPr>
              <a:t>www.intagri.com/articulos/fitosanidad/equipos-para-aplicacion-de-plaguicidas-en-frutales</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4"/>
              </a:rPr>
              <a:t>https://</a:t>
            </a:r>
            <a:r>
              <a:rPr lang="es-CO" sz="1400" dirty="0" smtClean="0">
                <a:latin typeface="Open Sans" panose="020B0606030504020204"/>
                <a:ea typeface="Arial" panose="020B0604020202020204" pitchFamily="34" charset="0"/>
                <a:hlinkClick r:id="rId4"/>
              </a:rPr>
              <a:t>www.gob.mx/salud/documentos/guia-operativa-para-termonebulizacion</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5"/>
              </a:rPr>
              <a:t>https://</a:t>
            </a:r>
            <a:r>
              <a:rPr lang="es-CO" sz="1400" dirty="0" smtClean="0">
                <a:latin typeface="Open Sans" panose="020B0606030504020204"/>
                <a:ea typeface="Arial" panose="020B0604020202020204" pitchFamily="34" charset="0"/>
                <a:hlinkClick r:id="rId5"/>
              </a:rPr>
              <a:t>www.agrofumigadoras.com/TERMONEBULIZACI%C3%93N</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6"/>
              </a:rPr>
              <a:t>https://</a:t>
            </a:r>
            <a:r>
              <a:rPr lang="es-CO" sz="1400" dirty="0" smtClean="0">
                <a:latin typeface="Open Sans" panose="020B0606030504020204"/>
                <a:ea typeface="Arial" panose="020B0604020202020204" pitchFamily="34" charset="0"/>
                <a:hlinkClick r:id="rId6"/>
              </a:rPr>
              <a:t>es.wikipedia.org/wiki/Tractor</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7"/>
              </a:rPr>
              <a:t>http://</a:t>
            </a:r>
            <a:r>
              <a:rPr lang="es-CO" sz="1400" dirty="0" smtClean="0">
                <a:latin typeface="Open Sans" panose="020B0606030504020204"/>
                <a:ea typeface="Arial" panose="020B0604020202020204" pitchFamily="34" charset="0"/>
                <a:hlinkClick r:id="rId7"/>
              </a:rPr>
              <a:t>www.somca.com/sitio/index.php/cepilladoras/9-repuestos/63-aplicadores-para-encerado</a:t>
            </a:r>
            <a:endParaRPr lang="es-CO" sz="1400" dirty="0" smtClean="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8"/>
              </a:rPr>
              <a:t>https://www.agrofresh.com/technologies/control-tec</a:t>
            </a:r>
            <a:r>
              <a:rPr lang="es-CO" sz="1400" dirty="0" smtClean="0">
                <a:latin typeface="Open Sans" panose="020B0606030504020204"/>
                <a:ea typeface="Arial" panose="020B0604020202020204" pitchFamily="34" charset="0"/>
                <a:hlinkClick r:id="rId8"/>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9"/>
              </a:rPr>
              <a:t>https://refriclim.com/es/camara-de-maduracion-de-frutas</a:t>
            </a:r>
            <a:r>
              <a:rPr lang="es-CO" sz="1400" dirty="0" smtClean="0">
                <a:latin typeface="Open Sans" panose="020B0606030504020204"/>
                <a:ea typeface="Arial" panose="020B0604020202020204" pitchFamily="34" charset="0"/>
                <a:hlinkClick r:id="rId9"/>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10"/>
              </a:rPr>
              <a:t>https://</a:t>
            </a:r>
            <a:r>
              <a:rPr lang="es-CO" sz="1400" dirty="0" smtClean="0">
                <a:latin typeface="Open Sans" panose="020B0606030504020204"/>
                <a:ea typeface="Arial" panose="020B0604020202020204" pitchFamily="34" charset="0"/>
                <a:hlinkClick r:id="rId10"/>
              </a:rPr>
              <a:t>www.consumer.es/seguridad-alimentaria/escaldado-de-alimentos-para-mayor-inocuidad.html</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smtClean="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p:txBody>
      </p:sp>
      <p:pic>
        <p:nvPicPr>
          <p:cNvPr id="6" name="Imagen 24"/>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59340" y="6363289"/>
            <a:ext cx="498802" cy="498802"/>
          </a:xfrm>
          <a:prstGeom prst="rect">
            <a:avLst/>
          </a:prstGeom>
        </p:spPr>
      </p:pic>
    </p:spTree>
    <p:extLst>
      <p:ext uri="{BB962C8B-B14F-4D97-AF65-F5344CB8AC3E}">
        <p14:creationId xmlns:p14="http://schemas.microsoft.com/office/powerpoint/2010/main" val="2639565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59893" y="1318022"/>
            <a:ext cx="10408692" cy="5539978"/>
          </a:xfrm>
          <a:prstGeom prst="rect">
            <a:avLst/>
          </a:prstGeom>
        </p:spPr>
        <p:txBody>
          <a:bodyPr wrap="square">
            <a:spAutoFit/>
          </a:bodyPr>
          <a:lstStyle/>
          <a:p>
            <a:pPr indent="457200" algn="just">
              <a:spcBef>
                <a:spcPts val="1200"/>
              </a:spcBef>
              <a:spcAft>
                <a:spcPts val="0"/>
              </a:spcAft>
            </a:pPr>
            <a:r>
              <a:rPr lang="es-CO" sz="1400" dirty="0">
                <a:latin typeface="Open Sans" panose="020B0606030504020204"/>
                <a:ea typeface="Arial" panose="020B0604020202020204" pitchFamily="34" charset="0"/>
                <a:hlinkClick r:id="rId2"/>
              </a:rPr>
              <a:t>https://www.poscosecha.com/es/empresas/sistema-de-recuperacion-de-caldos-de-tratamientos/_id:32468,noticia:75456,seccion:noticias</a:t>
            </a:r>
            <a:r>
              <a:rPr lang="es-CO" sz="1400" dirty="0" smtClean="0">
                <a:latin typeface="Open Sans" panose="020B0606030504020204"/>
                <a:ea typeface="Arial" panose="020B0604020202020204" pitchFamily="34" charset="0"/>
                <a:hlinkClick r:id="rId2"/>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3"/>
              </a:rPr>
              <a:t>https://www.deccoiberica.es/equipos-para-la-aplicacion-de-fitosanitarios-en-postcosecha</a:t>
            </a:r>
            <a:r>
              <a:rPr lang="es-CO" sz="1400" dirty="0" smtClean="0">
                <a:latin typeface="Open Sans" panose="020B0606030504020204"/>
                <a:ea typeface="Arial" panose="020B0604020202020204" pitchFamily="34" charset="0"/>
                <a:hlinkClick r:id="rId3"/>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4"/>
              </a:rPr>
              <a:t>https://deccoiberica.atic.green/maquinaria-postcosecha-tratamiento-frutas-verduras</a:t>
            </a:r>
            <a:r>
              <a:rPr lang="es-CO" sz="1400" dirty="0" smtClean="0">
                <a:latin typeface="Open Sans" panose="020B0606030504020204"/>
                <a:ea typeface="Arial" panose="020B0604020202020204" pitchFamily="34" charset="0"/>
                <a:hlinkClick r:id="rId4"/>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solidFill>
                  <a:schemeClr val="accent1"/>
                </a:solidFill>
                <a:latin typeface="Open Sans" panose="020B0606030504020204"/>
                <a:ea typeface="Arial" panose="020B0604020202020204" pitchFamily="34" charset="0"/>
              </a:rPr>
              <a:t>https://r.search.yahoo.com/_ylt=AwrJ5syGLhdgdnUAtqxeTIpQ;_ylu=c2VjA2ZwLWF0dHJpYgRzbGsDcnVybA--/</a:t>
            </a:r>
            <a:r>
              <a:rPr lang="es-CO" sz="1400" dirty="0" smtClean="0">
                <a:solidFill>
                  <a:schemeClr val="accent1"/>
                </a:solidFill>
                <a:latin typeface="Open Sans" panose="020B0606030504020204"/>
                <a:ea typeface="Arial" panose="020B0604020202020204" pitchFamily="34" charset="0"/>
              </a:rPr>
              <a:t>RV=2/RE=1612160774/RO=11/RU=https%3a%2f%2factualidad.rt.com%2fviral%2f329443-video-trabajador-destruye-coche-lujoso-camion-excavadora/RK=2/RS=xdKYU5wl333UDwKQaUYUyWdnxE4- </a:t>
            </a:r>
            <a:endParaRPr lang="es-CO" sz="1400" dirty="0">
              <a:solidFill>
                <a:schemeClr val="accent1"/>
              </a:solidFill>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5"/>
              </a:rPr>
              <a:t>https://co.images.search.yahoo.com/yhs/search;_ylt=AwrJ5sxoLhdgqPoAfkn.S4pQ;_ylu=c2VjA3NlYXJjaARzbGsDYnV0dG9u</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6"/>
              </a:rPr>
              <a:t>https://demolicionesfe.cl/movimiento-de-tierra/preparacion-de-suelo-agricultura</a:t>
            </a:r>
            <a:r>
              <a:rPr lang="es-CO" sz="1400" dirty="0" smtClean="0">
                <a:latin typeface="Open Sans" panose="020B0606030504020204"/>
                <a:ea typeface="Arial" panose="020B0604020202020204" pitchFamily="34" charset="0"/>
                <a:hlinkClick r:id="rId6"/>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7"/>
              </a:rPr>
              <a:t>https://</a:t>
            </a:r>
            <a:r>
              <a:rPr lang="es-CO" sz="1400" dirty="0" smtClean="0">
                <a:latin typeface="Open Sans" panose="020B0606030504020204"/>
                <a:ea typeface="Arial" panose="020B0604020202020204" pitchFamily="34" charset="0"/>
                <a:hlinkClick r:id="rId7"/>
              </a:rPr>
              <a:t>mecanizacionagr.blogspot.com/2016/09/labranza-secundaria.html</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8"/>
              </a:rPr>
              <a:t>https://www.flores.ninja/labranza</a:t>
            </a:r>
            <a:r>
              <a:rPr lang="es-CO" sz="1400" dirty="0" smtClean="0">
                <a:latin typeface="Open Sans" panose="020B0606030504020204"/>
                <a:ea typeface="Arial" panose="020B0604020202020204" pitchFamily="34" charset="0"/>
                <a:hlinkClick r:id="rId8"/>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9"/>
              </a:rPr>
              <a:t>https://www.greatplainsint.com/es/9080/%</a:t>
            </a:r>
            <a:r>
              <a:rPr lang="es-CO" sz="1400" dirty="0" smtClean="0">
                <a:latin typeface="Open Sans" panose="020B0606030504020204"/>
                <a:ea typeface="Arial" panose="020B0604020202020204" pitchFamily="34" charset="0"/>
                <a:hlinkClick r:id="rId9"/>
              </a:rPr>
              <a:t>C2%BFpor-qu%C3%A9-labranza-vertical</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10"/>
              </a:rPr>
              <a:t>https://mundoagropecuario.com/la-labranza-reducida-del-suelo-ayuda-tanto-a-los-suelos-como-a-los-rendimientos</a:t>
            </a:r>
            <a:r>
              <a:rPr lang="es-CO" sz="1400" dirty="0" smtClean="0">
                <a:latin typeface="Open Sans" panose="020B0606030504020204"/>
                <a:ea typeface="Arial" panose="020B0604020202020204" pitchFamily="34" charset="0"/>
                <a:hlinkClick r:id="rId10"/>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8"/>
              </a:rPr>
              <a:t>https://www.flores.ninja/labranza</a:t>
            </a:r>
            <a:r>
              <a:rPr lang="es-CO" sz="1400" dirty="0" smtClean="0">
                <a:latin typeface="Open Sans" panose="020B0606030504020204"/>
                <a:ea typeface="Arial" panose="020B0604020202020204" pitchFamily="34" charset="0"/>
                <a:hlinkClick r:id="rId8"/>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11"/>
              </a:rPr>
              <a:t>https://www.larrosa-arnal.com/blog/principales-beneficios-del-uso-de-maquinaria-agricola-en-el-campo</a:t>
            </a:r>
            <a:r>
              <a:rPr lang="es-CO" sz="1400" dirty="0" smtClean="0">
                <a:latin typeface="Open Sans" panose="020B0606030504020204"/>
                <a:ea typeface="Arial" panose="020B0604020202020204" pitchFamily="34" charset="0"/>
                <a:hlinkClick r:id="rId11"/>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smtClean="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p:txBody>
      </p:sp>
      <p:pic>
        <p:nvPicPr>
          <p:cNvPr id="6" name="Imagen 24"/>
          <p:cNvPicPr>
            <a:picLocks noChangeAspect="1"/>
          </p:cNvPicPr>
          <p:nvPr/>
        </p:nvPicPr>
        <p:blipFill>
          <a:blip r:embed="rId12" cstate="print">
            <a:extLst>
              <a:ext uri="{BEBA8EAE-BF5A-486C-A8C5-ECC9F3942E4B}">
                <a14:imgProps xmlns:a14="http://schemas.microsoft.com/office/drawing/2010/main">
                  <a14:imgLayer r:embed="rId1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59340" y="6363289"/>
            <a:ext cx="498802" cy="498802"/>
          </a:xfrm>
          <a:prstGeom prst="rect">
            <a:avLst/>
          </a:prstGeom>
        </p:spPr>
      </p:pic>
    </p:spTree>
    <p:extLst>
      <p:ext uri="{BB962C8B-B14F-4D97-AF65-F5344CB8AC3E}">
        <p14:creationId xmlns:p14="http://schemas.microsoft.com/office/powerpoint/2010/main" val="12582971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64358" y="1577330"/>
            <a:ext cx="10408692" cy="3108543"/>
          </a:xfrm>
          <a:prstGeom prst="rect">
            <a:avLst/>
          </a:prstGeom>
        </p:spPr>
        <p:txBody>
          <a:bodyPr wrap="square">
            <a:spAutoFit/>
          </a:bodyPr>
          <a:lstStyle/>
          <a:p>
            <a:pPr indent="457200" algn="just">
              <a:spcBef>
                <a:spcPts val="1200"/>
              </a:spcBef>
              <a:spcAft>
                <a:spcPts val="0"/>
              </a:spcAft>
            </a:pPr>
            <a:r>
              <a:rPr lang="es-CO" sz="1400" dirty="0">
                <a:latin typeface="Open Sans" panose="020B0606030504020204"/>
                <a:ea typeface="Arial" panose="020B0604020202020204" pitchFamily="34" charset="0"/>
                <a:hlinkClick r:id="rId2"/>
              </a:rPr>
              <a:t>https://www.micex.es/leccion/14-limpieza-regulacion-y-calibracion-de-equipos</a:t>
            </a:r>
            <a:r>
              <a:rPr lang="es-CO" sz="1400" dirty="0" smtClean="0">
                <a:latin typeface="Open Sans" panose="020B0606030504020204"/>
                <a:ea typeface="Arial" panose="020B0604020202020204" pitchFamily="34" charset="0"/>
                <a:hlinkClick r:id="rId2"/>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r>
              <a:rPr lang="es-CO" sz="1400" dirty="0">
                <a:latin typeface="Open Sans" panose="020B0606030504020204"/>
                <a:ea typeface="Arial" panose="020B0604020202020204" pitchFamily="34" charset="0"/>
                <a:hlinkClick r:id="rId3"/>
              </a:rPr>
              <a:t>https://www.coursehero.com/file/p30scpq/El-proceso-de-mecanizaci%C3%B3n-en-Colombia-ha-tenido-en-las-%C3%BAltimas-d%C3%A9cadas-un</a:t>
            </a:r>
            <a:r>
              <a:rPr lang="es-CO" sz="1400" dirty="0" smtClean="0">
                <a:latin typeface="Open Sans" panose="020B0606030504020204"/>
                <a:ea typeface="Arial" panose="020B0604020202020204" pitchFamily="34" charset="0"/>
                <a:hlinkClick r:id="rId3"/>
              </a:rPr>
              <a:t>/</a:t>
            </a:r>
            <a:r>
              <a:rPr lang="es-CO" sz="1400" dirty="0" smtClean="0">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a:p>
            <a:pPr indent="457200" algn="just">
              <a:spcBef>
                <a:spcPts val="1200"/>
              </a:spcBef>
              <a:spcAft>
                <a:spcPts val="0"/>
              </a:spcAft>
            </a:pPr>
            <a:endParaRPr lang="es-CO" sz="1400" dirty="0" smtClean="0">
              <a:latin typeface="Open Sans" panose="020B0606030504020204"/>
              <a:ea typeface="Arial" panose="020B0604020202020204" pitchFamily="34" charset="0"/>
            </a:endParaRPr>
          </a:p>
          <a:p>
            <a:pPr indent="457200" algn="just">
              <a:spcBef>
                <a:spcPts val="1200"/>
              </a:spcBef>
              <a:spcAft>
                <a:spcPts val="0"/>
              </a:spcAft>
            </a:pPr>
            <a:endParaRPr lang="es-CO" sz="1400" dirty="0">
              <a:latin typeface="Open Sans" panose="020B0606030504020204"/>
              <a:ea typeface="Arial" panose="020B0604020202020204" pitchFamily="34" charset="0"/>
            </a:endParaRPr>
          </a:p>
        </p:txBody>
      </p:sp>
    </p:spTree>
    <p:extLst>
      <p:ext uri="{BB962C8B-B14F-4D97-AF65-F5344CB8AC3E}">
        <p14:creationId xmlns:p14="http://schemas.microsoft.com/office/powerpoint/2010/main" val="187839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39523" y="992912"/>
            <a:ext cx="8612349" cy="888448"/>
          </a:xfrm>
          <a:prstGeom prst="rect">
            <a:avLst/>
          </a:prstGeom>
        </p:spPr>
        <p:txBody>
          <a:bodyPr wrap="square">
            <a:spAutoFit/>
          </a:bodyPr>
          <a:lstStyle/>
          <a:p>
            <a:pPr>
              <a:lnSpc>
                <a:spcPct val="150000"/>
              </a:lnSpc>
              <a:spcAft>
                <a:spcPts val="800"/>
              </a:spcAft>
              <a:defRPr/>
            </a:pPr>
            <a:r>
              <a:rPr lang="es-CO" sz="1600" b="1" dirty="0">
                <a:solidFill>
                  <a:schemeClr val="accent1"/>
                </a:solidFill>
                <a:latin typeface="Open Sans" panose="020B0604020202020204"/>
              </a:rPr>
              <a:t>MAQUINARIA Y EQUIPO</a:t>
            </a:r>
          </a:p>
          <a:p>
            <a:pPr marL="0" marR="0" lvl="0" indent="0" defTabSz="914400" rtl="0" eaLnBrk="1" fontAlgn="auto" latinLnBrk="0" hangingPunct="1">
              <a:lnSpc>
                <a:spcPct val="150000"/>
              </a:lnSpc>
              <a:spcBef>
                <a:spcPts val="0"/>
              </a:spcBef>
              <a:spcAft>
                <a:spcPts val="800"/>
              </a:spcAft>
              <a:buClrTx/>
              <a:buSzTx/>
              <a:buFontTx/>
              <a:buNone/>
              <a:tabLst/>
              <a:defRPr/>
            </a:pPr>
            <a:endParaRPr kumimoji="0" lang="es-ES" sz="1600" b="1" i="0" u="none" strike="noStrike" kern="1200" cap="none" spc="0" normalizeH="0" baseline="0" noProof="0" dirty="0">
              <a:ln>
                <a:noFill/>
              </a:ln>
              <a:solidFill>
                <a:srgbClr val="2C538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ángulo redondeado 3"/>
          <p:cNvSpPr/>
          <p:nvPr/>
        </p:nvSpPr>
        <p:spPr>
          <a:xfrm>
            <a:off x="772510" y="1686910"/>
            <a:ext cx="6164318" cy="422515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uadroTexto 4"/>
          <p:cNvSpPr txBox="1"/>
          <p:nvPr/>
        </p:nvSpPr>
        <p:spPr>
          <a:xfrm>
            <a:off x="1091821" y="1739470"/>
            <a:ext cx="5609230" cy="4247317"/>
          </a:xfrm>
          <a:prstGeom prst="rect">
            <a:avLst/>
          </a:prstGeom>
          <a:noFill/>
        </p:spPr>
        <p:txBody>
          <a:bodyPr wrap="square" rtlCol="0">
            <a:spAutoFit/>
          </a:bodyPr>
          <a:lstStyle/>
          <a:p>
            <a:pPr algn="just">
              <a:lnSpc>
                <a:spcPct val="150000"/>
              </a:lnSpc>
            </a:pPr>
            <a:r>
              <a:rPr lang="es-CO" sz="1400" b="1" dirty="0">
                <a:latin typeface="Open Sans" panose="020B0604020202020204"/>
              </a:rPr>
              <a:t>MAQUINARIA Y EQUIPO</a:t>
            </a:r>
          </a:p>
          <a:p>
            <a:pPr algn="just">
              <a:lnSpc>
                <a:spcPct val="150000"/>
              </a:lnSpc>
            </a:pPr>
            <a:r>
              <a:rPr lang="es-CO" sz="1400" dirty="0">
                <a:latin typeface="Open Sans" panose="020B0604020202020204"/>
              </a:rPr>
              <a:t> </a:t>
            </a:r>
          </a:p>
          <a:p>
            <a:pPr algn="just">
              <a:lnSpc>
                <a:spcPct val="150000"/>
              </a:lnSpc>
            </a:pPr>
            <a:r>
              <a:rPr lang="es-CO" sz="1400" dirty="0">
                <a:latin typeface="Open Sans" panose="020B0604020202020204"/>
              </a:rPr>
              <a:t>Dentro de las actividades a realizar para asegurar una cosecha óptima, está la preparación del terreno, en algunas ocasiones siembra y cosecha. Para ello usamos maquinarias y equipo que nos facilita las labores y reduce los costos de producción.</a:t>
            </a:r>
          </a:p>
          <a:p>
            <a:pPr algn="just">
              <a:lnSpc>
                <a:spcPct val="150000"/>
              </a:lnSpc>
            </a:pPr>
            <a:r>
              <a:rPr lang="es-CO" sz="1400" dirty="0">
                <a:latin typeface="Open Sans" panose="020B0604020202020204"/>
              </a:rPr>
              <a:t>El uso de maquinarias y equipos tecnológicos ha transformado la agricultura haciendo mayor la producción y en la mayoría de los casos mejorando la calidad de los procesos.</a:t>
            </a:r>
          </a:p>
          <a:p>
            <a:pPr algn="just">
              <a:lnSpc>
                <a:spcPct val="150000"/>
              </a:lnSpc>
            </a:pPr>
            <a:r>
              <a:rPr lang="es-CO" sz="1400" dirty="0">
                <a:latin typeface="Open Sans" panose="020B0604020202020204"/>
              </a:rPr>
              <a:t>Existen muchos beneficios que aportan el uso de maquinaria en los sistemas agrícolas optimizando las tareas y mejorando el rendimiento de los terrenos y los cultivos.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E10694C9-93A0-4BF3-8A62-56D402EAD6FC}"/>
              </a:ext>
            </a:extLst>
          </p:cNvPr>
          <p:cNvSpPr txBox="1"/>
          <p:nvPr/>
        </p:nvSpPr>
        <p:spPr>
          <a:xfrm>
            <a:off x="8895639" y="6021508"/>
            <a:ext cx="3175755" cy="276999"/>
          </a:xfrm>
          <a:prstGeom prst="rect">
            <a:avLst/>
          </a:prstGeom>
          <a:noFill/>
        </p:spPr>
        <p:txBody>
          <a:bodyPr wrap="square" rtlCol="0">
            <a:spAutoFit/>
          </a:bodyPr>
          <a:lstStyle/>
          <a:p>
            <a:r>
              <a:rPr lang="es-ES" sz="1200" dirty="0">
                <a:solidFill>
                  <a:schemeClr val="accent1">
                    <a:lumMod val="50000"/>
                  </a:schemeClr>
                </a:solidFill>
                <a:latin typeface="Open Sans" panose="020B0606030504020204"/>
              </a:rPr>
              <a:t>Da clic en siguiente para continuar con la información </a:t>
            </a:r>
            <a:endParaRPr lang="es-CO" sz="1200" dirty="0">
              <a:solidFill>
                <a:schemeClr val="accent1">
                  <a:lumMod val="50000"/>
                </a:schemeClr>
              </a:solidFill>
              <a:latin typeface="Open Sans" panose="020B0606030504020204"/>
            </a:endParaRPr>
          </a:p>
        </p:txBody>
      </p:sp>
      <p:sp>
        <p:nvSpPr>
          <p:cNvPr id="2" name="Rectángulo 1"/>
          <p:cNvSpPr/>
          <p:nvPr/>
        </p:nvSpPr>
        <p:spPr>
          <a:xfrm>
            <a:off x="7020362" y="1850139"/>
            <a:ext cx="4827992" cy="3600986"/>
          </a:xfrm>
          <a:prstGeom prst="rect">
            <a:avLst/>
          </a:prstGeom>
        </p:spPr>
        <p:txBody>
          <a:bodyPr wrap="square">
            <a:spAutoFit/>
          </a:bodyPr>
          <a:lstStyle/>
          <a:p>
            <a:pPr algn="just"/>
            <a:r>
              <a:rPr lang="es-CO" sz="1400" b="1" dirty="0">
                <a:latin typeface="Open Sans" panose="020B0606030504020204"/>
              </a:rPr>
              <a:t>AHORRO DE COSTOS: </a:t>
            </a:r>
            <a:r>
              <a:rPr lang="es-CO" sz="1400" dirty="0">
                <a:latin typeface="Open Sans" panose="020B0606030504020204"/>
              </a:rPr>
              <a:t>Aunque la inversión inicial es alta para la compra de la maquinaria, esta puede ser recuperada entre un corto y mediano plazo reflejado en un mayor rendimiento de los cultivos, menores costos por contratación de mano de obra calificada, y menor tiempo en la realización de los procesos agroindustriales. </a:t>
            </a:r>
            <a:endParaRPr lang="es-CO" sz="1400" dirty="0" smtClean="0">
              <a:latin typeface="Open Sans" panose="020B0606030504020204"/>
            </a:endParaRPr>
          </a:p>
          <a:p>
            <a:pPr algn="just"/>
            <a:endParaRPr lang="es-CO" sz="1400" dirty="0">
              <a:latin typeface="Open Sans" panose="020B0606030504020204"/>
            </a:endParaRPr>
          </a:p>
          <a:p>
            <a:pPr algn="just"/>
            <a:r>
              <a:rPr lang="es-CO" sz="1400" dirty="0">
                <a:latin typeface="Open Sans" panose="020B0606030504020204"/>
              </a:rPr>
              <a:t>El uso de las máquinas y equipos en las labores agrícolas también tiene algunas </a:t>
            </a:r>
            <a:r>
              <a:rPr lang="es-CO" sz="1400" b="1" dirty="0">
                <a:latin typeface="Open Sans" panose="020B0606030504020204"/>
              </a:rPr>
              <a:t>desventajas</a:t>
            </a:r>
            <a:r>
              <a:rPr lang="es-CO" sz="1400" dirty="0">
                <a:latin typeface="Open Sans" panose="020B0606030504020204"/>
              </a:rPr>
              <a:t> entre las cuales encontramos la sustitución de la mano de obra local afectando la economía de las personas dedicadas a las labores agrícolas, los altos costos representados en el mantenimiento y reparación de la maquinaria, la dificultad para conseguir operadores calificados en el manejo de estas ya que un error en la operación puede dañar el trabajo hecho en el cultivo de mucho tiempo atrás.</a:t>
            </a:r>
          </a:p>
          <a:p>
            <a:r>
              <a:rPr lang="es-CO" dirty="0"/>
              <a:t> </a:t>
            </a:r>
          </a:p>
          <a:p>
            <a:endParaRPr lang="es-CO" sz="1400" dirty="0">
              <a:latin typeface="Open Sans" panose="020B0606030504020204"/>
            </a:endParaRPr>
          </a:p>
        </p:txBody>
      </p:sp>
      <p:sp>
        <p:nvSpPr>
          <p:cNvPr id="17" name="24 Botón de acción: Comienzo">
            <a:hlinkClick r:id="" action="ppaction://hlinkshowjump?jump=firstslide" highlightClick="1"/>
          </p:cNvPr>
          <p:cNvSpPr/>
          <p:nvPr/>
        </p:nvSpPr>
        <p:spPr>
          <a:xfrm>
            <a:off x="10878066" y="536748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7765887" y="5607347"/>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9" name="5 Botón de acción: Final">
            <a:hlinkClick r:id="" action="ppaction://hlinkshowjump?jump=lastslide" highlightClick="1"/>
          </p:cNvPr>
          <p:cNvSpPr/>
          <p:nvPr/>
        </p:nvSpPr>
        <p:spPr>
          <a:xfrm>
            <a:off x="11310399" y="5385386"/>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57971" y="5522706"/>
            <a:ext cx="498802" cy="498802"/>
          </a:xfrm>
          <a:prstGeom prst="rect">
            <a:avLst/>
          </a:prstGeom>
        </p:spPr>
      </p:pic>
    </p:spTree>
    <p:extLst>
      <p:ext uri="{BB962C8B-B14F-4D97-AF65-F5344CB8AC3E}">
        <p14:creationId xmlns:p14="http://schemas.microsoft.com/office/powerpoint/2010/main" val="1265766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39523" y="992912"/>
            <a:ext cx="8612349" cy="888448"/>
          </a:xfrm>
          <a:prstGeom prst="rect">
            <a:avLst/>
          </a:prstGeom>
        </p:spPr>
        <p:txBody>
          <a:bodyPr wrap="square">
            <a:spAutoFit/>
          </a:bodyPr>
          <a:lstStyle/>
          <a:p>
            <a:pPr>
              <a:lnSpc>
                <a:spcPct val="150000"/>
              </a:lnSpc>
              <a:spcAft>
                <a:spcPts val="800"/>
              </a:spcAft>
              <a:defRPr/>
            </a:pPr>
            <a:r>
              <a:rPr lang="es-CO" sz="1600" b="1" dirty="0">
                <a:solidFill>
                  <a:schemeClr val="accent1"/>
                </a:solidFill>
                <a:latin typeface="Open Sans" panose="020B0604020202020204"/>
              </a:rPr>
              <a:t>MAQUINARIA Y EQUIPO</a:t>
            </a:r>
          </a:p>
          <a:p>
            <a:pPr marL="0" marR="0" lvl="0" indent="0" defTabSz="914400" rtl="0" eaLnBrk="1" fontAlgn="auto" latinLnBrk="0" hangingPunct="1">
              <a:lnSpc>
                <a:spcPct val="150000"/>
              </a:lnSpc>
              <a:spcBef>
                <a:spcPts val="0"/>
              </a:spcBef>
              <a:spcAft>
                <a:spcPts val="800"/>
              </a:spcAft>
              <a:buClrTx/>
              <a:buSzTx/>
              <a:buFontTx/>
              <a:buNone/>
              <a:tabLst/>
              <a:defRPr/>
            </a:pPr>
            <a:endParaRPr kumimoji="0" lang="es-ES" sz="1600" b="1" i="0" u="none" strike="noStrike" kern="1200" cap="none" spc="0" normalizeH="0" baseline="0" noProof="0" dirty="0">
              <a:ln>
                <a:noFill/>
              </a:ln>
              <a:solidFill>
                <a:srgbClr val="2C538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Rectángulo redondeado 3"/>
          <p:cNvSpPr/>
          <p:nvPr/>
        </p:nvSpPr>
        <p:spPr>
          <a:xfrm>
            <a:off x="772510" y="1686910"/>
            <a:ext cx="6164318" cy="422515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uadroTexto 4"/>
          <p:cNvSpPr txBox="1"/>
          <p:nvPr/>
        </p:nvSpPr>
        <p:spPr>
          <a:xfrm>
            <a:off x="1091821" y="1739470"/>
            <a:ext cx="5609230" cy="4247317"/>
          </a:xfrm>
          <a:prstGeom prst="rect">
            <a:avLst/>
          </a:prstGeom>
          <a:noFill/>
        </p:spPr>
        <p:txBody>
          <a:bodyPr wrap="square" rtlCol="0">
            <a:spAutoFit/>
          </a:bodyPr>
          <a:lstStyle/>
          <a:p>
            <a:pPr algn="just">
              <a:lnSpc>
                <a:spcPct val="150000"/>
              </a:lnSpc>
            </a:pPr>
            <a:r>
              <a:rPr lang="es-CO" sz="1400" b="1" dirty="0">
                <a:latin typeface="Open Sans" panose="020B0604020202020204"/>
              </a:rPr>
              <a:t>MAQUINARIA Y EQUIPO</a:t>
            </a:r>
          </a:p>
          <a:p>
            <a:pPr algn="just">
              <a:lnSpc>
                <a:spcPct val="150000"/>
              </a:lnSpc>
            </a:pPr>
            <a:r>
              <a:rPr lang="es-CO" sz="1400" dirty="0">
                <a:latin typeface="Open Sans" panose="020B0604020202020204"/>
              </a:rPr>
              <a:t> </a:t>
            </a:r>
          </a:p>
          <a:p>
            <a:pPr algn="just">
              <a:lnSpc>
                <a:spcPct val="150000"/>
              </a:lnSpc>
            </a:pPr>
            <a:r>
              <a:rPr lang="es-CO" sz="1400" dirty="0">
                <a:latin typeface="Open Sans" panose="020B0604020202020204"/>
              </a:rPr>
              <a:t>Dentro de las actividades a realizar para asegurar una cosecha óptima, está la preparación del terreno, en algunas ocasiones siembra y cosecha. Para ello usamos maquinarias y equipo que nos facilita las labores y reduce los costos de producción.</a:t>
            </a:r>
          </a:p>
          <a:p>
            <a:pPr algn="just">
              <a:lnSpc>
                <a:spcPct val="150000"/>
              </a:lnSpc>
            </a:pPr>
            <a:r>
              <a:rPr lang="es-CO" sz="1400" dirty="0">
                <a:latin typeface="Open Sans" panose="020B0604020202020204"/>
              </a:rPr>
              <a:t>El uso de maquinarias y equipos tecnológicos ha transformado la agricultura haciendo mayor la producción y en la mayoría de los casos mejorando la calidad de los procesos.</a:t>
            </a:r>
          </a:p>
          <a:p>
            <a:pPr algn="just">
              <a:lnSpc>
                <a:spcPct val="150000"/>
              </a:lnSpc>
            </a:pPr>
            <a:r>
              <a:rPr lang="es-CO" sz="1400" dirty="0">
                <a:latin typeface="Open Sans" panose="020B0604020202020204"/>
              </a:rPr>
              <a:t>Existen muchos beneficios que aportan el uso de maquinaria en los sistemas agrícolas optimizando las tareas y mejorando el rendimiento de los terrenos y los cultivos.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E10694C9-93A0-4BF3-8A62-56D402EAD6FC}"/>
              </a:ext>
            </a:extLst>
          </p:cNvPr>
          <p:cNvSpPr txBox="1"/>
          <p:nvPr/>
        </p:nvSpPr>
        <p:spPr>
          <a:xfrm>
            <a:off x="8895639" y="6021508"/>
            <a:ext cx="3175755" cy="276999"/>
          </a:xfrm>
          <a:prstGeom prst="rect">
            <a:avLst/>
          </a:prstGeom>
          <a:noFill/>
        </p:spPr>
        <p:txBody>
          <a:bodyPr wrap="square" rtlCol="0">
            <a:spAutoFit/>
          </a:bodyPr>
          <a:lstStyle/>
          <a:p>
            <a:r>
              <a:rPr lang="es-ES" sz="1200" dirty="0">
                <a:solidFill>
                  <a:schemeClr val="accent1">
                    <a:lumMod val="50000"/>
                  </a:schemeClr>
                </a:solidFill>
                <a:latin typeface="Open Sans" panose="020B0606030504020204"/>
              </a:rPr>
              <a:t>Da clic en siguiente para continuar con la información </a:t>
            </a:r>
            <a:endParaRPr lang="es-CO" sz="1200" dirty="0">
              <a:solidFill>
                <a:schemeClr val="accent1">
                  <a:lumMod val="50000"/>
                </a:schemeClr>
              </a:solidFill>
              <a:latin typeface="Open Sans" panose="020B0606030504020204"/>
            </a:endParaRPr>
          </a:p>
        </p:txBody>
      </p:sp>
      <p:sp>
        <p:nvSpPr>
          <p:cNvPr id="2" name="Rectángulo 1"/>
          <p:cNvSpPr/>
          <p:nvPr/>
        </p:nvSpPr>
        <p:spPr>
          <a:xfrm>
            <a:off x="7020362" y="1850139"/>
            <a:ext cx="4827992" cy="4093428"/>
          </a:xfrm>
          <a:prstGeom prst="rect">
            <a:avLst/>
          </a:prstGeom>
        </p:spPr>
        <p:txBody>
          <a:bodyPr wrap="square">
            <a:spAutoFit/>
          </a:bodyPr>
          <a:lstStyle/>
          <a:p>
            <a:pPr algn="just"/>
            <a:r>
              <a:rPr lang="es-CO" sz="1400" dirty="0">
                <a:latin typeface="Open Sans" panose="020B0604020202020204"/>
              </a:rPr>
              <a:t>El impacto económico de la mecanización de los procesos agrícolas tiene dos sentidos, por un lado, se promueve el crecimiento económico para el sector de la agroindustria mediante mayores rendimientos de los cultivos por hectáreas, ampliación del área cultivada, la realización de más de una siembra por año en la misma superficie, lo que se ve representado en mayores ingresos para el sector agrario además de un abastecimiento de productos en el mercado que contribuyen a la seguridad alimentaria de la población; aunque también puede generar impactos negativos representados en la disminución de contratación de mano de obra local y en los altos costos que representa para la agroindustria la compra de maquinaria y equipos y el mantenimiento de los mismos.</a:t>
            </a:r>
          </a:p>
          <a:p>
            <a:pPr algn="just"/>
            <a:r>
              <a:rPr lang="es-CO" sz="1400" dirty="0">
                <a:latin typeface="Open Sans" panose="020B0604020202020204"/>
              </a:rPr>
              <a:t> </a:t>
            </a:r>
          </a:p>
          <a:p>
            <a:pPr algn="just"/>
            <a:r>
              <a:rPr lang="es-CO" sz="1400" dirty="0">
                <a:latin typeface="Open Sans" panose="020B0604020202020204"/>
              </a:rPr>
              <a:t> </a:t>
            </a:r>
          </a:p>
          <a:p>
            <a:pPr algn="just"/>
            <a:r>
              <a:rPr lang="es-CO" sz="1400" dirty="0">
                <a:latin typeface="Open Sans" panose="020B0604020202020204"/>
              </a:rPr>
              <a:t> </a:t>
            </a:r>
          </a:p>
          <a:p>
            <a:r>
              <a:rPr lang="es-CO" dirty="0"/>
              <a:t> </a:t>
            </a:r>
          </a:p>
          <a:p>
            <a:r>
              <a:rPr lang="es-CO" dirty="0"/>
              <a:t> </a:t>
            </a:r>
          </a:p>
          <a:p>
            <a:endParaRPr lang="es-CO" sz="1400" dirty="0">
              <a:latin typeface="Open Sans" panose="020B0606030504020204"/>
            </a:endParaRPr>
          </a:p>
        </p:txBody>
      </p:sp>
      <p:sp>
        <p:nvSpPr>
          <p:cNvPr id="17" name="24 Botón de acción: Comienzo">
            <a:hlinkClick r:id="" action="ppaction://hlinkshowjump?jump=firstslide" highlightClick="1"/>
          </p:cNvPr>
          <p:cNvSpPr/>
          <p:nvPr/>
        </p:nvSpPr>
        <p:spPr>
          <a:xfrm>
            <a:off x="10878066" y="536748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p:cNvSpPr/>
          <p:nvPr/>
        </p:nvSpPr>
        <p:spPr>
          <a:xfrm>
            <a:off x="7765887" y="5607347"/>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9" name="5 Botón de acción: Final">
            <a:hlinkClick r:id="" action="ppaction://hlinkshowjump?jump=lastslide" highlightClick="1"/>
          </p:cNvPr>
          <p:cNvSpPr/>
          <p:nvPr/>
        </p:nvSpPr>
        <p:spPr>
          <a:xfrm>
            <a:off x="11310399" y="5385386"/>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457971" y="5522706"/>
            <a:ext cx="498802" cy="498802"/>
          </a:xfrm>
          <a:prstGeom prst="rect">
            <a:avLst/>
          </a:prstGeom>
        </p:spPr>
      </p:pic>
    </p:spTree>
    <p:extLst>
      <p:ext uri="{BB962C8B-B14F-4D97-AF65-F5344CB8AC3E}">
        <p14:creationId xmlns:p14="http://schemas.microsoft.com/office/powerpoint/2010/main" val="2836941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39523" y="992912"/>
            <a:ext cx="8612349" cy="631968"/>
          </a:xfrm>
          <a:prstGeom prst="rect">
            <a:avLst/>
          </a:prstGeom>
        </p:spPr>
        <p:txBody>
          <a:bodyPr wrap="square">
            <a:spAutoFit/>
          </a:bodyPr>
          <a:lstStyle/>
          <a:p>
            <a:r>
              <a:rPr lang="es-CO" sz="1400" b="1" dirty="0">
                <a:solidFill>
                  <a:schemeClr val="accent1"/>
                </a:solidFill>
                <a:latin typeface="Open Sans" panose="020B0604020202020204"/>
              </a:rPr>
              <a:t>MAQUINARIA Y EQUIPO PARA ADECUACIÓN DE TIERRA</a:t>
            </a:r>
          </a:p>
          <a:p>
            <a:pPr marL="0" marR="0" lvl="0" indent="0" defTabSz="914400" rtl="0" eaLnBrk="1" fontAlgn="auto" latinLnBrk="0" hangingPunct="1">
              <a:lnSpc>
                <a:spcPct val="150000"/>
              </a:lnSpc>
              <a:spcBef>
                <a:spcPts val="0"/>
              </a:spcBef>
              <a:spcAft>
                <a:spcPts val="800"/>
              </a:spcAft>
              <a:buClrTx/>
              <a:buSzTx/>
              <a:buFontTx/>
              <a:buNone/>
              <a:tabLst/>
              <a:defRPr/>
            </a:pPr>
            <a:endParaRPr kumimoji="0" lang="es-ES" sz="1600" b="1" i="0" u="none" strike="noStrike" kern="1200" cap="none" spc="0" normalizeH="0" baseline="0" noProof="0" dirty="0">
              <a:ln>
                <a:noFill/>
              </a:ln>
              <a:solidFill>
                <a:srgbClr val="2C538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Rectángulo redondeado 4"/>
          <p:cNvSpPr/>
          <p:nvPr/>
        </p:nvSpPr>
        <p:spPr>
          <a:xfrm>
            <a:off x="639523" y="1655658"/>
            <a:ext cx="4846877" cy="441759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p:cNvSpPr txBox="1"/>
          <p:nvPr/>
        </p:nvSpPr>
        <p:spPr>
          <a:xfrm>
            <a:off x="832513" y="1801505"/>
            <a:ext cx="4490114" cy="3924151"/>
          </a:xfrm>
          <a:prstGeom prst="rect">
            <a:avLst/>
          </a:prstGeom>
          <a:noFill/>
        </p:spPr>
        <p:txBody>
          <a:bodyPr wrap="square" rtlCol="0">
            <a:spAutoFit/>
          </a:bodyPr>
          <a:lstStyle/>
          <a:p>
            <a:pPr algn="ctr">
              <a:lnSpc>
                <a:spcPct val="150000"/>
              </a:lnSpc>
            </a:pPr>
            <a:r>
              <a:rPr lang="es-CO" sz="1400" b="1" dirty="0">
                <a:latin typeface="Open Sans" panose="020B0604020202020204"/>
              </a:rPr>
              <a:t>MAQUINARIA Y EQUIPO PARA ADECUACIÓN DE TIERRA</a:t>
            </a:r>
          </a:p>
          <a:p>
            <a:pPr algn="just">
              <a:lnSpc>
                <a:spcPct val="150000"/>
              </a:lnSpc>
            </a:pPr>
            <a:r>
              <a:rPr lang="es-CO" sz="1400" dirty="0">
                <a:latin typeface="Open Sans" panose="020B0604020202020204"/>
              </a:rPr>
              <a:t> </a:t>
            </a:r>
          </a:p>
          <a:p>
            <a:pPr algn="just">
              <a:lnSpc>
                <a:spcPct val="150000"/>
              </a:lnSpc>
            </a:pPr>
            <a:r>
              <a:rPr lang="es-CO" sz="1400" dirty="0">
                <a:latin typeface="Open Sans" panose="020B0604020202020204"/>
              </a:rPr>
              <a:t>Dentro del uso adecuado de la maquinaria se debe tener en cuenta qué tipo de labranza se va a realizar en el terreno y con ello la maquinaria adecuada para esta. </a:t>
            </a:r>
          </a:p>
          <a:p>
            <a:pPr algn="just">
              <a:lnSpc>
                <a:spcPct val="150000"/>
              </a:lnSpc>
            </a:pPr>
            <a:r>
              <a:rPr lang="es-CO" sz="1400" dirty="0">
                <a:latin typeface="Open Sans" panose="020B0604020202020204"/>
              </a:rPr>
              <a:t>La preparación de los terrenos para la siembra puede ser profunda o superficial; siendo recomendable la preparación superficial solo en el caso de que no haya compactación profunda del suelo; dicha compactación puede presentarse cuando ocurre una sucesión rápida del cultivo, o al establecerlos de forma intercalada.</a:t>
            </a:r>
          </a:p>
          <a:p>
            <a:endParaRPr lang="es-CO" dirty="0"/>
          </a:p>
        </p:txBody>
      </p:sp>
      <p:sp>
        <p:nvSpPr>
          <p:cNvPr id="7" name="Rectángulo 6"/>
          <p:cNvSpPr/>
          <p:nvPr/>
        </p:nvSpPr>
        <p:spPr>
          <a:xfrm>
            <a:off x="5486400" y="2202462"/>
            <a:ext cx="6182436" cy="4185761"/>
          </a:xfrm>
          <a:prstGeom prst="rect">
            <a:avLst/>
          </a:prstGeom>
        </p:spPr>
        <p:txBody>
          <a:bodyPr wrap="square">
            <a:spAutoFit/>
          </a:bodyPr>
          <a:lstStyle/>
          <a:p>
            <a:pPr indent="457200" algn="just">
              <a:spcAft>
                <a:spcPts val="0"/>
              </a:spcAft>
            </a:pPr>
            <a:r>
              <a:rPr lang="es-CO" sz="1400" dirty="0" smtClean="0">
                <a:highlight>
                  <a:srgbClr val="FFFFFF"/>
                </a:highlight>
                <a:latin typeface="Open Sans" panose="020B0604020202020204"/>
                <a:ea typeface="Arial" panose="020B0604020202020204" pitchFamily="34" charset="0"/>
              </a:rPr>
              <a:t>                                             La </a:t>
            </a:r>
            <a:r>
              <a:rPr lang="es-CO" sz="1400" dirty="0">
                <a:highlight>
                  <a:srgbClr val="FFFFFF"/>
                </a:highlight>
                <a:latin typeface="Open Sans" panose="020B0604020202020204"/>
                <a:ea typeface="Arial" panose="020B0604020202020204" pitchFamily="34" charset="0"/>
              </a:rPr>
              <a:t>preparación de suelos para la siembra puede realizarse de </a:t>
            </a:r>
            <a:r>
              <a:rPr lang="es-CO" sz="1400" dirty="0" smtClean="0">
                <a:highlight>
                  <a:srgbClr val="FFFFFF"/>
                </a:highlight>
                <a:latin typeface="Open Sans" panose="020B0604020202020204"/>
                <a:ea typeface="Arial" panose="020B0604020202020204" pitchFamily="34" charset="0"/>
              </a:rPr>
              <a:t>           </a:t>
            </a:r>
          </a:p>
          <a:p>
            <a:pPr indent="457200" algn="just">
              <a:spcAft>
                <a:spcPts val="0"/>
              </a:spcAft>
            </a:pPr>
            <a:r>
              <a:rPr lang="es-CO" sz="1400" dirty="0">
                <a:highlight>
                  <a:srgbClr val="FFFFFF"/>
                </a:highlight>
                <a:latin typeface="Open Sans" panose="020B0604020202020204"/>
                <a:ea typeface="Arial" panose="020B0604020202020204" pitchFamily="34" charset="0"/>
              </a:rPr>
              <a:t> </a:t>
            </a:r>
            <a:r>
              <a:rPr lang="es-CO" sz="1400" dirty="0" smtClean="0">
                <a:highlight>
                  <a:srgbClr val="FFFFFF"/>
                </a:highlight>
                <a:latin typeface="Open Sans" panose="020B0604020202020204"/>
                <a:ea typeface="Arial" panose="020B0604020202020204" pitchFamily="34" charset="0"/>
              </a:rPr>
              <a:t>                                            forma </a:t>
            </a:r>
            <a:r>
              <a:rPr lang="es-CO" sz="1400" dirty="0">
                <a:highlight>
                  <a:srgbClr val="FFFFFF"/>
                </a:highlight>
                <a:latin typeface="Open Sans" panose="020B0604020202020204"/>
                <a:ea typeface="Arial" panose="020B0604020202020204" pitchFamily="34" charset="0"/>
              </a:rPr>
              <a:t>mecánica o a través de mano de obra, la elección del </a:t>
            </a:r>
            <a:endParaRPr lang="es-CO" sz="1400" dirty="0" smtClean="0">
              <a:highlight>
                <a:srgbClr val="FFFFFF"/>
              </a:highlight>
              <a:latin typeface="Open Sans" panose="020B0604020202020204"/>
              <a:ea typeface="Arial" panose="020B0604020202020204" pitchFamily="34" charset="0"/>
            </a:endParaRPr>
          </a:p>
          <a:p>
            <a:pPr indent="457200" algn="just">
              <a:spcAft>
                <a:spcPts val="0"/>
              </a:spcAft>
            </a:pPr>
            <a:r>
              <a:rPr lang="es-CO" sz="1400" dirty="0">
                <a:highlight>
                  <a:srgbClr val="FFFFFF"/>
                </a:highlight>
                <a:latin typeface="Open Sans" panose="020B0604020202020204"/>
                <a:ea typeface="Arial" panose="020B0604020202020204" pitchFamily="34" charset="0"/>
              </a:rPr>
              <a:t> </a:t>
            </a:r>
            <a:r>
              <a:rPr lang="es-CO" sz="1400" dirty="0" smtClean="0">
                <a:highlight>
                  <a:srgbClr val="FFFFFF"/>
                </a:highlight>
                <a:latin typeface="Open Sans" panose="020B0604020202020204"/>
                <a:ea typeface="Arial" panose="020B0604020202020204" pitchFamily="34" charset="0"/>
              </a:rPr>
              <a:t>                                            proceso </a:t>
            </a:r>
            <a:r>
              <a:rPr lang="es-CO" sz="1400" dirty="0">
                <a:highlight>
                  <a:srgbClr val="FFFFFF"/>
                </a:highlight>
                <a:latin typeface="Open Sans" panose="020B0604020202020204"/>
                <a:ea typeface="Arial" panose="020B0604020202020204" pitchFamily="34" charset="0"/>
              </a:rPr>
              <a:t>depende principalmente de la extensión de la zona a </a:t>
            </a:r>
            <a:endParaRPr lang="es-CO" sz="1400" dirty="0" smtClean="0">
              <a:highlight>
                <a:srgbClr val="FFFFFF"/>
              </a:highlight>
              <a:latin typeface="Open Sans" panose="020B0604020202020204"/>
              <a:ea typeface="Arial" panose="020B0604020202020204" pitchFamily="34" charset="0"/>
            </a:endParaRPr>
          </a:p>
          <a:p>
            <a:pPr indent="457200" algn="just">
              <a:spcAft>
                <a:spcPts val="0"/>
              </a:spcAft>
            </a:pPr>
            <a:r>
              <a:rPr lang="es-CO" sz="1400" dirty="0">
                <a:highlight>
                  <a:srgbClr val="FFFFFF"/>
                </a:highlight>
                <a:latin typeface="Open Sans" panose="020B0604020202020204"/>
                <a:ea typeface="Arial" panose="020B0604020202020204" pitchFamily="34" charset="0"/>
              </a:rPr>
              <a:t> </a:t>
            </a:r>
            <a:r>
              <a:rPr lang="es-CO" sz="1400" dirty="0" smtClean="0">
                <a:highlight>
                  <a:srgbClr val="FFFFFF"/>
                </a:highlight>
                <a:latin typeface="Open Sans" panose="020B0604020202020204"/>
                <a:ea typeface="Arial" panose="020B0604020202020204" pitchFamily="34" charset="0"/>
              </a:rPr>
              <a:t>                                            cultivar </a:t>
            </a:r>
            <a:r>
              <a:rPr lang="es-CO" sz="1400" dirty="0">
                <a:highlight>
                  <a:srgbClr val="FFFFFF"/>
                </a:highlight>
                <a:latin typeface="Open Sans" panose="020B0604020202020204"/>
                <a:ea typeface="Arial" panose="020B0604020202020204" pitchFamily="34" charset="0"/>
              </a:rPr>
              <a:t>y del presupuesto del que se </a:t>
            </a:r>
            <a:r>
              <a:rPr lang="es-CO" sz="1400" dirty="0" smtClean="0">
                <a:highlight>
                  <a:srgbClr val="FFFFFF"/>
                </a:highlight>
                <a:latin typeface="Open Sans" panose="020B0604020202020204"/>
                <a:ea typeface="Arial" panose="020B0604020202020204" pitchFamily="34" charset="0"/>
              </a:rPr>
              <a:t>disponga.</a:t>
            </a:r>
          </a:p>
          <a:p>
            <a:pPr indent="457200" algn="just">
              <a:spcAft>
                <a:spcPts val="0"/>
              </a:spcAft>
            </a:pPr>
            <a:r>
              <a:rPr lang="es-CO" sz="1400" dirty="0">
                <a:highlight>
                  <a:srgbClr val="FFFFFF"/>
                </a:highlight>
                <a:latin typeface="Open Sans" panose="020B0604020202020204"/>
                <a:ea typeface="Arial" panose="020B0604020202020204" pitchFamily="34" charset="0"/>
              </a:rPr>
              <a:t> </a:t>
            </a:r>
            <a:r>
              <a:rPr lang="es-CO" sz="1400" dirty="0" smtClean="0">
                <a:highlight>
                  <a:srgbClr val="FFFFFF"/>
                </a:highlight>
                <a:latin typeface="Open Sans" panose="020B0604020202020204"/>
                <a:ea typeface="Arial" panose="020B0604020202020204" pitchFamily="34" charset="0"/>
              </a:rPr>
              <a:t>                            </a:t>
            </a:r>
          </a:p>
          <a:p>
            <a:pPr indent="457200" algn="just">
              <a:spcAft>
                <a:spcPts val="0"/>
              </a:spcAft>
            </a:pPr>
            <a:r>
              <a:rPr lang="es-CO" sz="1400" dirty="0" smtClean="0">
                <a:highlight>
                  <a:srgbClr val="FFFFFF"/>
                </a:highlight>
                <a:latin typeface="Open Sans" panose="020B0604020202020204"/>
                <a:ea typeface="Arial" panose="020B0604020202020204" pitchFamily="34" charset="0"/>
              </a:rPr>
              <a:t>                                               En </a:t>
            </a:r>
            <a:r>
              <a:rPr lang="es-CO" sz="1400" dirty="0">
                <a:highlight>
                  <a:srgbClr val="FFFFFF"/>
                </a:highlight>
                <a:latin typeface="Open Sans" panose="020B0604020202020204"/>
                <a:ea typeface="Arial" panose="020B0604020202020204" pitchFamily="34" charset="0"/>
              </a:rPr>
              <a:t>la </a:t>
            </a:r>
            <a:r>
              <a:rPr lang="es-CO" sz="1400" dirty="0" smtClean="0">
                <a:highlight>
                  <a:srgbClr val="FFFFFF"/>
                </a:highlight>
                <a:latin typeface="Open Sans" panose="020B0604020202020204"/>
                <a:ea typeface="Arial" panose="020B0604020202020204" pitchFamily="34" charset="0"/>
              </a:rPr>
              <a:t>actualidad los trabajos de limpieza y descapote que antes se realizan manualmente están siendo ejecutados por maquinaria; permitiendo bajar los costos de operación al ser realizado en menor tiempo, aunque para los cultivos pequeños se prefiere emplear mano de obra calificada para las labores de previas a la siembra como picar, despicar y troncar el terreno para la lograr una mayor absorción de nutrientes.</a:t>
            </a:r>
          </a:p>
          <a:p>
            <a:pPr indent="457200" algn="just">
              <a:spcAft>
                <a:spcPts val="0"/>
              </a:spcAft>
            </a:pPr>
            <a:endParaRPr lang="es-CO" sz="1400" dirty="0" smtClean="0">
              <a:latin typeface="Open Sans" panose="020B0604020202020204"/>
              <a:ea typeface="Arial" panose="020B0604020202020204" pitchFamily="34" charset="0"/>
            </a:endParaRPr>
          </a:p>
          <a:p>
            <a:pPr indent="457200" algn="just">
              <a:spcAft>
                <a:spcPts val="0"/>
              </a:spcAft>
            </a:pPr>
            <a:r>
              <a:rPr lang="es-CO" sz="1400" dirty="0" smtClean="0">
                <a:highlight>
                  <a:srgbClr val="FFFFFF"/>
                </a:highlight>
                <a:latin typeface="Open Sans" panose="020B0604020202020204"/>
                <a:ea typeface="Arial" panose="020B0604020202020204" pitchFamily="34" charset="0"/>
              </a:rPr>
              <a:t>El </a:t>
            </a:r>
            <a:r>
              <a:rPr lang="es-CO" sz="1400" dirty="0">
                <a:highlight>
                  <a:srgbClr val="FFFFFF"/>
                </a:highlight>
                <a:latin typeface="Open Sans" panose="020B0604020202020204"/>
                <a:ea typeface="Arial" panose="020B0604020202020204" pitchFamily="34" charset="0"/>
              </a:rPr>
              <a:t>empleo de mano de obra para ejecutar las actividades de preparación del suelo acarrea mayor tiempo en la realización de la labor, al igual que se hace necesario contar con mayor personal disponible viéndose reflejado en mayores costo; es por esta razón que se viene utilizando de manera más frecuente la implementación de máquinas para actividades como creación de franjas, limpieza de desagües y terrenos, compactación del suelo, excavaciones y movimientos de tierra, con el fin de minimizar costos. </a:t>
            </a:r>
            <a:endParaRPr lang="es-CO" sz="1400" dirty="0">
              <a:latin typeface="Open Sans" panose="020B0604020202020204"/>
              <a:ea typeface="Arial" panose="020B0604020202020204" pitchFamily="34" charset="0"/>
            </a:endParaRPr>
          </a:p>
          <a:p>
            <a:pPr indent="457200" algn="just">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9390" y="1655658"/>
            <a:ext cx="1731344" cy="1781453"/>
          </a:xfrm>
          <a:prstGeom prst="rect">
            <a:avLst/>
          </a:prstGeom>
        </p:spPr>
      </p:pic>
      <p:pic>
        <p:nvPicPr>
          <p:cNvPr id="10"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43777" y="6220782"/>
            <a:ext cx="498802" cy="498802"/>
          </a:xfrm>
          <a:prstGeom prst="rect">
            <a:avLst/>
          </a:prstGeom>
        </p:spPr>
      </p:pic>
    </p:spTree>
    <p:extLst>
      <p:ext uri="{BB962C8B-B14F-4D97-AF65-F5344CB8AC3E}">
        <p14:creationId xmlns:p14="http://schemas.microsoft.com/office/powerpoint/2010/main" val="1471207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2631490"/>
          </a:xfrm>
          <a:prstGeom prst="rect">
            <a:avLst/>
          </a:prstGeom>
          <a:noFill/>
        </p:spPr>
        <p:txBody>
          <a:bodyPr wrap="square" rtlCol="0">
            <a:spAutoFit/>
          </a:bodyPr>
          <a:lstStyle/>
          <a:p>
            <a:pPr algn="just">
              <a:lnSpc>
                <a:spcPct val="150000"/>
              </a:lnSpc>
            </a:pPr>
            <a:r>
              <a:rPr lang="es-CO" sz="1600" b="1" dirty="0">
                <a:solidFill>
                  <a:schemeClr val="tx1">
                    <a:lumMod val="75000"/>
                    <a:lumOff val="25000"/>
                  </a:schemeClr>
                </a:solidFill>
                <a:latin typeface="Open Sans" panose="020B0604020202020204"/>
              </a:rPr>
              <a:t>LABRANZA: </a:t>
            </a:r>
            <a:r>
              <a:rPr lang="es-CO" sz="1400" dirty="0">
                <a:solidFill>
                  <a:schemeClr val="tx1">
                    <a:lumMod val="75000"/>
                    <a:lumOff val="25000"/>
                  </a:schemeClr>
                </a:solidFill>
                <a:latin typeface="Open Sans" panose="020B0604020202020204"/>
              </a:rPr>
              <a:t>Es la preparación del terreno antes de la siembra removiendo su capa vegetal; este proceso facilita la germinación de la semilla y el desarrollo de la planta cultivada</a:t>
            </a:r>
            <a:r>
              <a:rPr lang="es-CO" sz="1400" dirty="0" smtClean="0">
                <a:solidFill>
                  <a:schemeClr val="tx1">
                    <a:lumMod val="75000"/>
                    <a:lumOff val="25000"/>
                  </a:schemeClr>
                </a:solidFill>
                <a:latin typeface="Open Sans" panose="020B0604020202020204"/>
              </a:rPr>
              <a:t>.</a:t>
            </a:r>
          </a:p>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r>
              <a:rPr lang="es-CO" sz="1400" dirty="0">
                <a:solidFill>
                  <a:schemeClr val="tx1">
                    <a:lumMod val="75000"/>
                    <a:lumOff val="25000"/>
                  </a:schemeClr>
                </a:solidFill>
                <a:latin typeface="Open Sans" panose="020B0604020202020204"/>
              </a:rPr>
              <a:t>El proceso de labranza permite mejorar las propiedades físicas, químicas y biológicas del suelo.</a:t>
            </a:r>
          </a:p>
          <a:p>
            <a:pPr algn="just">
              <a:lnSpc>
                <a:spcPct val="150000"/>
              </a:lnSpc>
            </a:pPr>
            <a:r>
              <a:rPr lang="es-CO" sz="1400" dirty="0">
                <a:solidFill>
                  <a:schemeClr val="tx1">
                    <a:lumMod val="75000"/>
                    <a:lumOff val="25000"/>
                  </a:schemeClr>
                </a:solidFill>
                <a:latin typeface="Open Sans" panose="020B0604020202020204"/>
              </a:rPr>
              <a:t>El proceso de adecuación del terreno se puede dividir en varias etapas: </a:t>
            </a:r>
            <a:endParaRPr lang="es-CO" sz="1400" dirty="0" smtClean="0">
              <a:solidFill>
                <a:schemeClr val="tx1">
                  <a:lumMod val="75000"/>
                  <a:lumOff val="25000"/>
                </a:schemeClr>
              </a:solidFill>
              <a:latin typeface="Open Sans" panose="020B0604020202020204"/>
            </a:endParaRPr>
          </a:p>
          <a:p>
            <a:pPr algn="just">
              <a:lnSpc>
                <a:spcPct val="150000"/>
              </a:lnSpc>
            </a:pPr>
            <a:endParaRPr lang="es-CO" sz="1400" dirty="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2" name="Rectángulo 1"/>
          <p:cNvSpPr/>
          <p:nvPr/>
        </p:nvSpPr>
        <p:spPr>
          <a:xfrm>
            <a:off x="614147" y="1128684"/>
            <a:ext cx="3748590" cy="584775"/>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b="1" dirty="0">
              <a:solidFill>
                <a:schemeClr val="accent1"/>
              </a:solidFill>
              <a:latin typeface="Open Sans" panose="020B0604020202020204"/>
            </a:endParaRPr>
          </a:p>
        </p:txBody>
      </p:sp>
    </p:spTree>
    <p:extLst>
      <p:ext uri="{BB962C8B-B14F-4D97-AF65-F5344CB8AC3E}">
        <p14:creationId xmlns:p14="http://schemas.microsoft.com/office/powerpoint/2010/main" val="2371700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3000821"/>
          </a:xfrm>
          <a:prstGeom prst="rect">
            <a:avLst/>
          </a:prstGeom>
          <a:noFill/>
        </p:spPr>
        <p:txBody>
          <a:bodyPr wrap="square" rtlCol="0">
            <a:spAutoFit/>
          </a:bodyPr>
          <a:lstStyle/>
          <a:p>
            <a:pPr algn="just">
              <a:lnSpc>
                <a:spcPct val="150000"/>
              </a:lnSpc>
            </a:pPr>
            <a:r>
              <a:rPr lang="es-CO" sz="1600" b="1" dirty="0">
                <a:solidFill>
                  <a:schemeClr val="tx1">
                    <a:lumMod val="75000"/>
                    <a:lumOff val="25000"/>
                  </a:schemeClr>
                </a:solidFill>
                <a:latin typeface="Open Sans" panose="020B0604020202020204"/>
              </a:rPr>
              <a:t>Labranza primaria o descapote y desbroce</a:t>
            </a:r>
            <a:r>
              <a:rPr lang="es-CO" sz="1600" b="1" dirty="0" smtClean="0">
                <a:solidFill>
                  <a:schemeClr val="tx1">
                    <a:lumMod val="75000"/>
                    <a:lumOff val="25000"/>
                  </a:schemeClr>
                </a:solidFill>
                <a:latin typeface="Open Sans" panose="020B0604020202020204"/>
              </a:rPr>
              <a:t>:</a:t>
            </a:r>
          </a:p>
          <a:p>
            <a:pPr algn="just">
              <a:lnSpc>
                <a:spcPct val="150000"/>
              </a:lnSpc>
            </a:pPr>
            <a:endParaRPr lang="es-CO" sz="1600" b="1" dirty="0">
              <a:solidFill>
                <a:schemeClr val="tx1">
                  <a:lumMod val="75000"/>
                  <a:lumOff val="25000"/>
                </a:schemeClr>
              </a:solidFill>
              <a:latin typeface="Open Sans" panose="020B0604020202020204"/>
            </a:endParaRPr>
          </a:p>
          <a:p>
            <a:pPr algn="just">
              <a:lnSpc>
                <a:spcPct val="150000"/>
              </a:lnSpc>
            </a:pPr>
            <a:r>
              <a:rPr lang="es-CO" sz="1400" dirty="0">
                <a:solidFill>
                  <a:schemeClr val="tx1">
                    <a:lumMod val="75000"/>
                    <a:lumOff val="25000"/>
                  </a:schemeClr>
                </a:solidFill>
                <a:latin typeface="Open Sans" panose="020B0604020202020204"/>
              </a:rPr>
              <a:t>•	Es el proceso inicial para el establecimiento de un cultivo agrícola, consiste en hacer una limpieza del terreno para eliminar árboles, malezas, plantas o partes de raíces que estén en el área; para realizar esta actividad de forma mecánica se utilizan las excavadoras o retroexcavadoras, cuya función es remover la capa superficial del suelo, al tiempo que carga el material vegetal arrancado en la cucharilla y lo deposita en los camiones que lo transportan hasta el sitio de su disposición final.</a:t>
            </a: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redondeado 12"/>
          <p:cNvSpPr/>
          <p:nvPr/>
        </p:nvSpPr>
        <p:spPr>
          <a:xfrm>
            <a:off x="3021791" y="513031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3202251" y="5102405"/>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pic>
        <p:nvPicPr>
          <p:cNvPr id="15" name="Imagen 14" descr="Icono&#10;&#10;Descripción generada automáticamente">
            <a:extLst>
              <a:ext uri="{FF2B5EF4-FFF2-40B4-BE49-F238E27FC236}">
                <a16:creationId xmlns:a16="http://schemas.microsoft.com/office/drawing/2014/main" id="{3521E930-6941-48B7-8851-F158653859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7562" y="5090705"/>
            <a:ext cx="514483" cy="638955"/>
          </a:xfrm>
          <a:prstGeom prst="rect">
            <a:avLst/>
          </a:prstGeom>
        </p:spPr>
      </p:pic>
      <p:sp>
        <p:nvSpPr>
          <p:cNvPr id="2" name="Rectángulo 1"/>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3804435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426" y="2104569"/>
            <a:ext cx="7670041" cy="3354536"/>
          </a:xfrm>
          <a:prstGeom prst="rect">
            <a:avLst/>
          </a:prstGeom>
          <a:ln>
            <a:noFill/>
          </a:ln>
          <a:effectLst>
            <a:softEdge rad="112500"/>
          </a:effectLst>
        </p:spPr>
      </p:pic>
      <p:sp>
        <p:nvSpPr>
          <p:cNvPr id="8" name="Rectángulo 7"/>
          <p:cNvSpPr/>
          <p:nvPr/>
        </p:nvSpPr>
        <p:spPr>
          <a:xfrm>
            <a:off x="4669807" y="5313486"/>
            <a:ext cx="3489278" cy="1523494"/>
          </a:xfrm>
          <a:prstGeom prst="rect">
            <a:avLst/>
          </a:prstGeom>
        </p:spPr>
        <p:txBody>
          <a:bodyPr wrap="square">
            <a:spAutoFit/>
          </a:bodyPr>
          <a:lstStyle/>
          <a:p>
            <a:pPr indent="457200" algn="just">
              <a:lnSpc>
                <a:spcPct val="150000"/>
              </a:lnSpc>
              <a:spcAft>
                <a:spcPts val="0"/>
              </a:spcAft>
            </a:pPr>
            <a:r>
              <a:rPr lang="es-CO" sz="1400" dirty="0">
                <a:latin typeface="Open Sans" panose="020B0606030504020204"/>
                <a:ea typeface="Arial" panose="020B0604020202020204" pitchFamily="34" charset="0"/>
              </a:rPr>
              <a:t>Ilustración 1   Excavadora</a:t>
            </a:r>
          </a:p>
          <a:p>
            <a:pPr indent="457200">
              <a:lnSpc>
                <a:spcPct val="200000"/>
              </a:lnSpc>
              <a:spcAft>
                <a:spcPts val="0"/>
              </a:spcAft>
            </a:pPr>
            <a:r>
              <a:rPr lang="es-CO" sz="3600" dirty="0">
                <a:latin typeface="Arial" panose="020B0604020202020204" pitchFamily="34" charset="0"/>
                <a:ea typeface="Arial" panose="020B0604020202020204" pitchFamily="34" charset="0"/>
              </a:rPr>
              <a:t> </a:t>
            </a:r>
            <a:endParaRPr lang="es-CO" sz="3600" dirty="0">
              <a:effectLst/>
              <a:latin typeface="Arial" panose="020B0604020202020204" pitchFamily="34" charset="0"/>
              <a:ea typeface="Arial" panose="020B0604020202020204" pitchFamily="34" charset="0"/>
            </a:endParaRPr>
          </a:p>
        </p:txBody>
      </p:sp>
      <p:sp>
        <p:nvSpPr>
          <p:cNvPr id="9" name="Rectángulo 8"/>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2617627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3000821"/>
          </a:xfrm>
          <a:prstGeom prst="rect">
            <a:avLst/>
          </a:prstGeom>
          <a:noFill/>
        </p:spPr>
        <p:txBody>
          <a:bodyPr wrap="square" rtlCol="0">
            <a:spAutoFit/>
          </a:bodyPr>
          <a:lstStyle/>
          <a:p>
            <a:pPr algn="just">
              <a:lnSpc>
                <a:spcPct val="150000"/>
              </a:lnSpc>
            </a:pPr>
            <a:r>
              <a:rPr lang="es-CO" sz="1600" b="1" dirty="0">
                <a:solidFill>
                  <a:schemeClr val="tx1">
                    <a:lumMod val="75000"/>
                    <a:lumOff val="25000"/>
                  </a:schemeClr>
                </a:solidFill>
                <a:latin typeface="Open Sans" panose="020B0604020202020204"/>
              </a:rPr>
              <a:t>Labranza primaria o descapote y desbroce</a:t>
            </a:r>
            <a:r>
              <a:rPr lang="es-CO" sz="1600" b="1" dirty="0" smtClean="0">
                <a:solidFill>
                  <a:schemeClr val="tx1">
                    <a:lumMod val="75000"/>
                    <a:lumOff val="25000"/>
                  </a:schemeClr>
                </a:solidFill>
                <a:latin typeface="Open Sans" panose="020B0604020202020204"/>
              </a:rPr>
              <a:t>:</a:t>
            </a:r>
          </a:p>
          <a:p>
            <a:pPr algn="just">
              <a:lnSpc>
                <a:spcPct val="150000"/>
              </a:lnSpc>
            </a:pPr>
            <a:endParaRPr lang="es-CO" sz="1600" b="1" dirty="0">
              <a:solidFill>
                <a:schemeClr val="tx1">
                  <a:lumMod val="75000"/>
                  <a:lumOff val="25000"/>
                </a:schemeClr>
              </a:solidFill>
              <a:latin typeface="Open Sans" panose="020B0604020202020204"/>
            </a:endParaRPr>
          </a:p>
          <a:p>
            <a:pPr algn="just">
              <a:lnSpc>
                <a:spcPct val="150000"/>
              </a:lnSpc>
            </a:pPr>
            <a:r>
              <a:rPr lang="es-CO" sz="1400" dirty="0">
                <a:solidFill>
                  <a:schemeClr val="tx1">
                    <a:lumMod val="75000"/>
                    <a:lumOff val="25000"/>
                  </a:schemeClr>
                </a:solidFill>
                <a:latin typeface="Open Sans" panose="020B0604020202020204"/>
              </a:rPr>
              <a:t>•	Es el proceso inicial para el establecimiento de un cultivo agrícola, consiste en hacer una limpieza del terreno para eliminar árboles, malezas, plantas o partes de raíces que estén en el área; para realizar esta actividad de forma mecánica se utilizan las excavadoras o retroexcavadoras, cuya función es remover la capa superficial del suelo, al tiempo que carga el material vegetal arrancado en la cucharilla y lo deposita en los camiones que lo transportan hasta el sitio de su disposición final.</a:t>
            </a: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13" name="Rectángulo redondeado 12"/>
          <p:cNvSpPr/>
          <p:nvPr/>
        </p:nvSpPr>
        <p:spPr>
          <a:xfrm>
            <a:off x="3021791" y="513031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3202251" y="5102405"/>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5" name="Rectángulo 14"/>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8059171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3554819"/>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r>
              <a:rPr lang="es-CO" sz="1400" dirty="0">
                <a:solidFill>
                  <a:schemeClr val="tx1">
                    <a:lumMod val="75000"/>
                    <a:lumOff val="25000"/>
                  </a:schemeClr>
                </a:solidFill>
                <a:latin typeface="Open Sans" panose="020B0604020202020204"/>
              </a:rPr>
              <a:t>Cuando esta actividad se realiza de forma manual se utilizan herramientas como azadones, rastrillos, palas y </a:t>
            </a:r>
            <a:r>
              <a:rPr lang="es-CO" sz="1400" dirty="0" err="1" smtClean="0">
                <a:solidFill>
                  <a:schemeClr val="tx1">
                    <a:lumMod val="75000"/>
                    <a:lumOff val="25000"/>
                  </a:schemeClr>
                </a:solidFill>
                <a:latin typeface="Open Sans" panose="020B0604020202020204"/>
              </a:rPr>
              <a:t>palines</a:t>
            </a:r>
            <a:endParaRPr lang="es-CO" sz="1400" dirty="0" smtClean="0">
              <a:solidFill>
                <a:schemeClr val="tx1">
                  <a:lumMod val="75000"/>
                  <a:lumOff val="25000"/>
                </a:schemeClr>
              </a:solidFill>
              <a:latin typeface="Open Sans" panose="020B0604020202020204"/>
            </a:endParaRPr>
          </a:p>
          <a:p>
            <a:pPr algn="just">
              <a:lnSpc>
                <a:spcPct val="150000"/>
              </a:lnSpc>
            </a:pPr>
            <a:endParaRPr lang="es-CO" sz="1400" dirty="0">
              <a:solidFill>
                <a:schemeClr val="tx1">
                  <a:lumMod val="75000"/>
                  <a:lumOff val="25000"/>
                </a:schemeClr>
              </a:solidFill>
              <a:latin typeface="Open Sans" panose="020B0604020202020204"/>
            </a:endParaRPr>
          </a:p>
          <a:p>
            <a:r>
              <a:rPr lang="es-CO" sz="1400" b="1" dirty="0">
                <a:solidFill>
                  <a:schemeClr val="tx1">
                    <a:lumMod val="75000"/>
                    <a:lumOff val="25000"/>
                  </a:schemeClr>
                </a:solidFill>
                <a:latin typeface="Open Sans" panose="020B0606030504020204"/>
              </a:rPr>
              <a:t>Labranza secundaria: </a:t>
            </a:r>
            <a:endParaRPr lang="es-CO" sz="1400" b="1" dirty="0" smtClean="0">
              <a:solidFill>
                <a:schemeClr val="tx1">
                  <a:lumMod val="75000"/>
                  <a:lumOff val="25000"/>
                </a:schemeClr>
              </a:solidFill>
              <a:latin typeface="Open Sans" panose="020B0606030504020204"/>
            </a:endParaRPr>
          </a:p>
          <a:p>
            <a:endParaRPr lang="es-CO" sz="1400" b="1" dirty="0">
              <a:solidFill>
                <a:schemeClr val="tx1">
                  <a:lumMod val="75000"/>
                  <a:lumOff val="25000"/>
                </a:schemeClr>
              </a:solidFill>
              <a:latin typeface="Open Sans" panose="020B0606030504020204"/>
            </a:endParaRPr>
          </a:p>
          <a:p>
            <a:pPr lvl="0"/>
            <a:r>
              <a:rPr lang="es-CO" sz="1400" dirty="0">
                <a:solidFill>
                  <a:schemeClr val="tx1">
                    <a:lumMod val="75000"/>
                    <a:lumOff val="25000"/>
                  </a:schemeClr>
                </a:solidFill>
                <a:latin typeface="Open Sans" panose="020B0606030504020204"/>
              </a:rPr>
              <a:t>Este proceso consiste en fraccionar los terrones de mayor tamaño que quedan después de realizados los arados; al igual que la incorporación de los residuos al suelo. Se debe nivelar la capa superficial del terreno para favorecer la germinación rápida de la semilla y el posterior desarrollo óptimo de la planta; la preparación de la cama es proporcional al tamaño de las semillas, siendo más fina en las capas superiores para las semillas pequeñas y más gruesa y profunda para semillas grandes. </a:t>
            </a:r>
          </a:p>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15" name="Rectángulo redondeado 14"/>
          <p:cNvSpPr/>
          <p:nvPr/>
        </p:nvSpPr>
        <p:spPr>
          <a:xfrm>
            <a:off x="8714855" y="352485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pic>
        <p:nvPicPr>
          <p:cNvPr id="17" name="Imagen 16" descr="Icono&#10;&#10;Descripción generada automáticamente">
            <a:extLst>
              <a:ext uri="{FF2B5EF4-FFF2-40B4-BE49-F238E27FC236}">
                <a16:creationId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626" y="3485243"/>
            <a:ext cx="514483" cy="638955"/>
          </a:xfrm>
          <a:prstGeom prst="rect">
            <a:avLst/>
          </a:prstGeom>
        </p:spPr>
      </p:pic>
      <p:sp>
        <p:nvSpPr>
          <p:cNvPr id="13" name="Rectángulo 12"/>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072445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ángulo redondeado 1">
            <a:extLst>
              <a:ext uri="{FF2B5EF4-FFF2-40B4-BE49-F238E27FC236}">
                <a16:creationId xmlns:a16="http://schemas.microsoft.com/office/drawing/2014/main" id="{D57D329A-2E41-490A-A4E3-8EA661C2E1F8}"/>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3" name="Rectángulo redondeado 1">
            <a:extLst>
              <a:ext uri="{FF2B5EF4-FFF2-40B4-BE49-F238E27FC236}">
                <a16:creationId xmlns:a16="http://schemas.microsoft.com/office/drawing/2014/main" id="{92B84CA1-3366-4EA4-AEF3-BCB0034B5131}"/>
              </a:ext>
            </a:extLst>
          </p:cNvPr>
          <p:cNvSpPr/>
          <p:nvPr/>
        </p:nvSpPr>
        <p:spPr>
          <a:xfrm>
            <a:off x="6619165" y="1383140"/>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a:latin typeface="Open Sans" panose="020B0606030504020204"/>
              </a:rPr>
              <a:t>EQUIPOS Y MAQUINARIA</a:t>
            </a:r>
          </a:p>
        </p:txBody>
      </p:sp>
      <p:sp>
        <p:nvSpPr>
          <p:cNvPr id="14" name="CuadroTexto 13">
            <a:extLst>
              <a:ext uri="{FF2B5EF4-FFF2-40B4-BE49-F238E27FC236}">
                <a16:creationId xmlns:a16="http://schemas.microsoft.com/office/drawing/2014/main" id="{1670431D-7969-439C-BBB4-171C8473043D}"/>
              </a:ext>
            </a:extLst>
          </p:cNvPr>
          <p:cNvSpPr txBox="1"/>
          <p:nvPr/>
        </p:nvSpPr>
        <p:spPr>
          <a:xfrm>
            <a:off x="6975860" y="3042582"/>
            <a:ext cx="4515553" cy="1600438"/>
          </a:xfrm>
          <a:prstGeom prst="rect">
            <a:avLst/>
          </a:prstGeom>
          <a:noFill/>
          <a:ln>
            <a:noFill/>
          </a:ln>
        </p:spPr>
        <p:txBody>
          <a:bodyPr wrap="square" rtlCol="0">
            <a:spAutoFit/>
          </a:bodyPr>
          <a:lstStyle/>
          <a:p>
            <a:pPr lvl="0" algn="just">
              <a:defRPr/>
            </a:pPr>
            <a:r>
              <a:rPr lang="es-CO" sz="1400" dirty="0">
                <a:solidFill>
                  <a:schemeClr val="tx1">
                    <a:lumMod val="75000"/>
                    <a:lumOff val="25000"/>
                  </a:schemeClr>
                </a:solidFill>
                <a:latin typeface="Open Sans" panose="020B0604020202020204"/>
              </a:rPr>
              <a:t>Gracias a la revolución industrial -dando comienzo en Inglaterra, 1760- aquellas acciones para el arado, siembra y manutención de la tierra ya germinada, pudo presentar notorias mejoras; sosteniendo que tales mejoras en el sector maquinarias siguen realizándose hasta la actualidad.</a:t>
            </a:r>
            <a:endParaRPr kumimoji="0" lang="es-ES" sz="1400" i="0" u="none" strike="noStrike" kern="1200" cap="none" spc="0" normalizeH="0" baseline="0" noProof="0" dirty="0" smtClean="0">
              <a:ln>
                <a:noFill/>
              </a:ln>
              <a:solidFill>
                <a:schemeClr val="tx1">
                  <a:lumMod val="75000"/>
                  <a:lumOff val="25000"/>
                </a:schemeClr>
              </a:solidFill>
              <a:effectLst/>
              <a:uLnTx/>
              <a:uFillTx/>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p:txBody>
      </p:sp>
      <p:pic>
        <p:nvPicPr>
          <p:cNvPr id="4" name="Imagen 3" descr="Icono&#10;&#10;Descripción generada automáticamente">
            <a:extLst>
              <a:ext uri="{FF2B5EF4-FFF2-40B4-BE49-F238E27FC236}">
                <a16:creationId xmlns:a16="http://schemas.microsoft.com/office/drawing/2014/main" id="{4CF3DF04-31BE-4F34-BE48-D8D4ED959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5650" y="6176625"/>
            <a:ext cx="548640" cy="681375"/>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pic>
        <p:nvPicPr>
          <p:cNvPr id="9" name="Imagen 8"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405" y="5309990"/>
            <a:ext cx="1582008" cy="536389"/>
          </a:xfrm>
          <a:prstGeom prst="rect">
            <a:avLst/>
          </a:prstGeom>
        </p:spPr>
      </p:pic>
      <p:pic>
        <p:nvPicPr>
          <p:cNvPr id="10"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1045437" y="5390166"/>
            <a:ext cx="498802" cy="498802"/>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0110" y="5325459"/>
            <a:ext cx="1546469" cy="536388"/>
          </a:xfrm>
          <a:prstGeom prst="rect">
            <a:avLst/>
          </a:prstGeom>
        </p:spPr>
      </p:pic>
    </p:spTree>
    <p:extLst>
      <p:ext uri="{BB962C8B-B14F-4D97-AF65-F5344CB8AC3E}">
        <p14:creationId xmlns:p14="http://schemas.microsoft.com/office/powerpoint/2010/main" val="683429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740" y="2531389"/>
            <a:ext cx="2103506" cy="2103506"/>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375" y="2261678"/>
            <a:ext cx="2521784" cy="2466620"/>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364" y="2367253"/>
            <a:ext cx="2772262" cy="277226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33" y="2449225"/>
            <a:ext cx="2096676" cy="2267833"/>
          </a:xfrm>
          <a:prstGeom prst="rect">
            <a:avLst/>
          </a:prstGeom>
        </p:spPr>
      </p:pic>
      <p:sp>
        <p:nvSpPr>
          <p:cNvPr id="13" name="Rectángulo 12"/>
          <p:cNvSpPr/>
          <p:nvPr/>
        </p:nvSpPr>
        <p:spPr>
          <a:xfrm>
            <a:off x="743681" y="4586680"/>
            <a:ext cx="1409553" cy="307777"/>
          </a:xfrm>
          <a:prstGeom prst="rect">
            <a:avLst/>
          </a:prstGeom>
        </p:spPr>
        <p:txBody>
          <a:bodyPr wrap="none">
            <a:spAutoFit/>
          </a:bodyPr>
          <a:lstStyle/>
          <a:p>
            <a:r>
              <a:rPr lang="es-CO" sz="1400" smtClean="0">
                <a:latin typeface="Open Sans" panose="020B0604020202020204"/>
                <a:ea typeface="Arial" panose="020B0604020202020204" pitchFamily="34" charset="0"/>
              </a:rPr>
              <a:t>Ilustración  2 Pala </a:t>
            </a:r>
            <a:endParaRPr lang="es-CO" sz="1400" dirty="0">
              <a:latin typeface="Open Sans" panose="020B0604020202020204"/>
            </a:endParaRPr>
          </a:p>
        </p:txBody>
      </p:sp>
      <p:sp>
        <p:nvSpPr>
          <p:cNvPr id="15" name="Rectángulo 14"/>
          <p:cNvSpPr/>
          <p:nvPr/>
        </p:nvSpPr>
        <p:spPr>
          <a:xfrm>
            <a:off x="3171004" y="4586679"/>
            <a:ext cx="1449628" cy="307777"/>
          </a:xfrm>
          <a:prstGeom prst="rect">
            <a:avLst/>
          </a:prstGeom>
        </p:spPr>
        <p:txBody>
          <a:bodyPr wrap="none">
            <a:spAutoFit/>
          </a:bodyPr>
          <a:lstStyle/>
          <a:p>
            <a:r>
              <a:rPr lang="es-CO" sz="1400" dirty="0">
                <a:latin typeface="Open Sans" panose="020B0604020202020204"/>
              </a:rPr>
              <a:t>Ilustración 3  </a:t>
            </a:r>
            <a:r>
              <a:rPr lang="es-CO" sz="1400" dirty="0" err="1">
                <a:latin typeface="Open Sans" panose="020B0604020202020204"/>
              </a:rPr>
              <a:t>Palin</a:t>
            </a:r>
            <a:r>
              <a:rPr lang="es-CO" sz="1400" dirty="0">
                <a:latin typeface="Open Sans" panose="020B0604020202020204"/>
              </a:rPr>
              <a:t> </a:t>
            </a:r>
          </a:p>
        </p:txBody>
      </p:sp>
      <p:sp>
        <p:nvSpPr>
          <p:cNvPr id="16" name="Rectángulo 15"/>
          <p:cNvSpPr/>
          <p:nvPr/>
        </p:nvSpPr>
        <p:spPr>
          <a:xfrm>
            <a:off x="5946644" y="4586679"/>
            <a:ext cx="1666931" cy="307777"/>
          </a:xfrm>
          <a:prstGeom prst="rect">
            <a:avLst/>
          </a:prstGeom>
        </p:spPr>
        <p:txBody>
          <a:bodyPr wrap="none">
            <a:spAutoFit/>
          </a:bodyPr>
          <a:lstStyle/>
          <a:p>
            <a:r>
              <a:rPr lang="es-CO" sz="1400" dirty="0">
                <a:latin typeface="Open Sans" panose="020B0604020202020204"/>
                <a:ea typeface="Arial" panose="020B0604020202020204" pitchFamily="34" charset="0"/>
              </a:rPr>
              <a:t>Ilustración    4 Azadón </a:t>
            </a:r>
            <a:endParaRPr lang="es-CO" sz="1400" dirty="0">
              <a:latin typeface="Open Sans" panose="020B0604020202020204"/>
            </a:endParaRPr>
          </a:p>
        </p:txBody>
      </p:sp>
      <p:sp>
        <p:nvSpPr>
          <p:cNvPr id="17" name="Rectángulo 16"/>
          <p:cNvSpPr/>
          <p:nvPr/>
        </p:nvSpPr>
        <p:spPr>
          <a:xfrm>
            <a:off x="8878817" y="4586678"/>
            <a:ext cx="1702197" cy="307777"/>
          </a:xfrm>
          <a:prstGeom prst="rect">
            <a:avLst/>
          </a:prstGeom>
        </p:spPr>
        <p:txBody>
          <a:bodyPr wrap="none">
            <a:spAutoFit/>
          </a:bodyPr>
          <a:lstStyle/>
          <a:p>
            <a:r>
              <a:rPr lang="es-CO" sz="1400" dirty="0">
                <a:latin typeface="Open Sans" panose="020B0604020202020204"/>
                <a:ea typeface="Arial" panose="020B0604020202020204" pitchFamily="34" charset="0"/>
              </a:rPr>
              <a:t>Ilustración  5   Rastrillo</a:t>
            </a:r>
            <a:endParaRPr lang="es-CO" sz="1400" dirty="0">
              <a:latin typeface="Open Sans" panose="020B0604020202020204"/>
            </a:endParaRPr>
          </a:p>
        </p:txBody>
      </p:sp>
      <p:sp>
        <p:nvSpPr>
          <p:cNvPr id="14" name="Rectángulo 13"/>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6503982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3554819"/>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r>
              <a:rPr lang="es-CO" sz="1400" dirty="0">
                <a:solidFill>
                  <a:schemeClr val="tx1">
                    <a:lumMod val="75000"/>
                    <a:lumOff val="25000"/>
                  </a:schemeClr>
                </a:solidFill>
                <a:latin typeface="Open Sans" panose="020B0604020202020204"/>
              </a:rPr>
              <a:t>Cuando esta actividad se realiza de forma manual se utilizan herramientas como azadones, rastrillos, palas y </a:t>
            </a:r>
            <a:r>
              <a:rPr lang="es-CO" sz="1400" dirty="0" err="1" smtClean="0">
                <a:solidFill>
                  <a:schemeClr val="tx1">
                    <a:lumMod val="75000"/>
                    <a:lumOff val="25000"/>
                  </a:schemeClr>
                </a:solidFill>
                <a:latin typeface="Open Sans" panose="020B0604020202020204"/>
              </a:rPr>
              <a:t>palines</a:t>
            </a:r>
            <a:endParaRPr lang="es-CO" sz="1400" dirty="0" smtClean="0">
              <a:solidFill>
                <a:schemeClr val="tx1">
                  <a:lumMod val="75000"/>
                  <a:lumOff val="25000"/>
                </a:schemeClr>
              </a:solidFill>
              <a:latin typeface="Open Sans" panose="020B0604020202020204"/>
            </a:endParaRPr>
          </a:p>
          <a:p>
            <a:pPr algn="just">
              <a:lnSpc>
                <a:spcPct val="150000"/>
              </a:lnSpc>
            </a:pPr>
            <a:endParaRPr lang="es-CO" sz="1400" dirty="0">
              <a:solidFill>
                <a:schemeClr val="tx1">
                  <a:lumMod val="75000"/>
                  <a:lumOff val="25000"/>
                </a:schemeClr>
              </a:solidFill>
              <a:latin typeface="Open Sans" panose="020B0604020202020204"/>
            </a:endParaRPr>
          </a:p>
          <a:p>
            <a:r>
              <a:rPr lang="es-CO" sz="1400" b="1" dirty="0">
                <a:solidFill>
                  <a:schemeClr val="tx1">
                    <a:lumMod val="75000"/>
                    <a:lumOff val="25000"/>
                  </a:schemeClr>
                </a:solidFill>
                <a:latin typeface="Open Sans" panose="020B0606030504020204"/>
              </a:rPr>
              <a:t>Labranza secundaria: </a:t>
            </a:r>
            <a:endParaRPr lang="es-CO" sz="1400" b="1" dirty="0" smtClean="0">
              <a:solidFill>
                <a:schemeClr val="tx1">
                  <a:lumMod val="75000"/>
                  <a:lumOff val="25000"/>
                </a:schemeClr>
              </a:solidFill>
              <a:latin typeface="Open Sans" panose="020B0606030504020204"/>
            </a:endParaRPr>
          </a:p>
          <a:p>
            <a:endParaRPr lang="es-CO" sz="1400" b="1" dirty="0">
              <a:solidFill>
                <a:schemeClr val="tx1">
                  <a:lumMod val="75000"/>
                  <a:lumOff val="25000"/>
                </a:schemeClr>
              </a:solidFill>
              <a:latin typeface="Open Sans" panose="020B0606030504020204"/>
            </a:endParaRPr>
          </a:p>
          <a:p>
            <a:pPr lvl="0"/>
            <a:r>
              <a:rPr lang="es-CO" sz="1400" dirty="0">
                <a:solidFill>
                  <a:schemeClr val="tx1">
                    <a:lumMod val="75000"/>
                    <a:lumOff val="25000"/>
                  </a:schemeClr>
                </a:solidFill>
                <a:latin typeface="Open Sans" panose="020B0606030504020204"/>
              </a:rPr>
              <a:t>Este proceso consiste en fraccionar los terrones de mayor tamaño que quedan después de realizados los arados; al igual que la incorporación de los residuos al suelo. Se debe nivelar la capa superficial del terreno para favorecer la germinación rápida de la semilla y el posterior desarrollo óptimo de la planta; la preparación de la cama es proporcional al tamaño de las semillas, siendo más fina en las capas superiores para las semillas pequeñas y más gruesa y profunda para semillas grandes. </a:t>
            </a:r>
          </a:p>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15" name="Rectángulo redondeado 14"/>
          <p:cNvSpPr/>
          <p:nvPr/>
        </p:nvSpPr>
        <p:spPr>
          <a:xfrm>
            <a:off x="8714855" y="352485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3" name="Rectángulo 12"/>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209680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1292662"/>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15" name="Rectángulo redondeado 14"/>
          <p:cNvSpPr/>
          <p:nvPr/>
        </p:nvSpPr>
        <p:spPr>
          <a:xfrm>
            <a:off x="8714855" y="352485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4" name="Rectángulo 3"/>
          <p:cNvSpPr/>
          <p:nvPr/>
        </p:nvSpPr>
        <p:spPr>
          <a:xfrm>
            <a:off x="887104" y="2967335"/>
            <a:ext cx="10699844" cy="307777"/>
          </a:xfrm>
          <a:prstGeom prst="rect">
            <a:avLst/>
          </a:prstGeom>
        </p:spPr>
        <p:txBody>
          <a:bodyPr wrap="square">
            <a:spAutoFit/>
          </a:bodyPr>
          <a:lstStyle/>
          <a:p>
            <a:r>
              <a:rPr lang="es-CO" sz="1400" dirty="0">
                <a:solidFill>
                  <a:schemeClr val="tx1">
                    <a:lumMod val="75000"/>
                    <a:lumOff val="25000"/>
                  </a:schemeClr>
                </a:solidFill>
                <a:latin typeface="Open Sans" panose="020B0606030504020204"/>
              </a:rPr>
              <a:t>Entre las máquinas y herramientas más utilizadas para realizar esta actividad se encuentran: Arados, rodillos, surcadores, rastras de acción simple o doble.</a:t>
            </a:r>
          </a:p>
        </p:txBody>
      </p:sp>
      <p:pic>
        <p:nvPicPr>
          <p:cNvPr id="17" name="Imagen 16" descr="Icono&#10;&#10;Descripción generada automáticamente">
            <a:extLst>
              <a:ext uri="{FF2B5EF4-FFF2-40B4-BE49-F238E27FC236}">
                <a16:creationId xmlns:a16="http://schemas.microsoft.com/office/drawing/2014/main" id="{3521E930-6941-48B7-8851-F15865385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626" y="3485243"/>
            <a:ext cx="514483" cy="638955"/>
          </a:xfrm>
          <a:prstGeom prst="rect">
            <a:avLst/>
          </a:prstGeom>
        </p:spPr>
      </p:pic>
      <p:sp>
        <p:nvSpPr>
          <p:cNvPr id="13" name="Rectángulo 12"/>
          <p:cNvSpPr/>
          <p:nvPr/>
        </p:nvSpPr>
        <p:spPr>
          <a:xfrm>
            <a:off x="646550" y="3650459"/>
            <a:ext cx="10578846" cy="1431161"/>
          </a:xfrm>
          <a:prstGeom prst="rect">
            <a:avLst/>
          </a:prstGeom>
        </p:spPr>
        <p:txBody>
          <a:bodyPr wrap="square">
            <a:spAutoFit/>
          </a:bodyPr>
          <a:lstStyle/>
          <a:p>
            <a:pPr>
              <a:lnSpc>
                <a:spcPct val="150000"/>
              </a:lnSpc>
              <a:spcAft>
                <a:spcPts val="0"/>
              </a:spcAft>
            </a:pPr>
            <a:r>
              <a:rPr lang="es-CO" sz="1600" b="1" dirty="0">
                <a:highlight>
                  <a:srgbClr val="FFFFFF"/>
                </a:highlight>
                <a:latin typeface="Open Sans" panose="020B0606030504020204"/>
              </a:rPr>
              <a:t>Labranza convencional o tradicional</a:t>
            </a:r>
            <a:r>
              <a:rPr lang="es-CO" sz="1600" b="1" dirty="0">
                <a:latin typeface="Open Sans" panose="020B0606030504020204"/>
              </a:rPr>
              <a:t>:</a:t>
            </a:r>
          </a:p>
          <a:p>
            <a:pPr marL="342900" lvl="0" indent="-342900" algn="just">
              <a:lnSpc>
                <a:spcPct val="150000"/>
              </a:lnSpc>
              <a:spcAft>
                <a:spcPts val="0"/>
              </a:spcAft>
              <a:buSzPts val="1000"/>
              <a:buFont typeface="Arial" panose="020B0604020202020204" pitchFamily="34" charset="0"/>
              <a:buChar char="●"/>
            </a:pPr>
            <a:r>
              <a:rPr lang="es-CO" sz="1400" dirty="0">
                <a:latin typeface="Open Sans" panose="020B0606030504020204"/>
                <a:ea typeface="Noto Sans Symbols"/>
                <a:cs typeface="Noto Sans Symbols"/>
              </a:rPr>
              <a:t>Es el proceso que permite remover los primeros 15 cm del suelo; logrando que este se airee, afloje y mezcle, favoreciendo el paso del agua, la mineralización de los nutrientes y una menor presencia de animales, plagas y la degradación de la materia orgánica.</a:t>
            </a:r>
          </a:p>
          <a:p>
            <a:pPr marL="457200" indent="457200" algn="just">
              <a:lnSpc>
                <a:spcPct val="150000"/>
              </a:lnSpc>
              <a:spcAft>
                <a:spcPts val="0"/>
              </a:spcAft>
            </a:pPr>
            <a:r>
              <a:rPr lang="es-CO" sz="1400" dirty="0">
                <a:latin typeface="Open Sans" panose="020B0606030504020204"/>
                <a:ea typeface="Arial" panose="020B0604020202020204" pitchFamily="34" charset="0"/>
              </a:rPr>
              <a:t>Esta actividad puede presentar en algunas ocasiones desventajas como el </a:t>
            </a:r>
            <a:r>
              <a:rPr lang="es-CO" sz="1400" dirty="0" err="1">
                <a:latin typeface="Open Sans" panose="020B0606030504020204"/>
                <a:ea typeface="Arial" panose="020B0604020202020204" pitchFamily="34" charset="0"/>
              </a:rPr>
              <a:t>encostramiento</a:t>
            </a:r>
            <a:r>
              <a:rPr lang="es-CO" sz="1400" dirty="0">
                <a:latin typeface="Open Sans" panose="020B0606030504020204"/>
                <a:ea typeface="Arial" panose="020B0604020202020204" pitchFamily="34" charset="0"/>
              </a:rPr>
              <a:t> o la erosión del suelo.</a:t>
            </a:r>
          </a:p>
        </p:txBody>
      </p:sp>
      <p:sp>
        <p:nvSpPr>
          <p:cNvPr id="18" name="Rectángulo 17"/>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22693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902" y="3060262"/>
            <a:ext cx="2277503" cy="1708127"/>
          </a:xfrm>
          <a:prstGeom prst="rect">
            <a:avLst/>
          </a:prstGeom>
          <a:ln>
            <a:noFill/>
          </a:ln>
          <a:effectLst>
            <a:softEdge rad="112500"/>
          </a:effectLst>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3613" y="3060262"/>
            <a:ext cx="2277503" cy="1847109"/>
          </a:xfrm>
          <a:prstGeom prst="rect">
            <a:avLst/>
          </a:prstGeom>
          <a:ln>
            <a:noFill/>
          </a:ln>
          <a:effectLst>
            <a:softEdge rad="112500"/>
          </a:effectLst>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6851" y="3115993"/>
            <a:ext cx="2604998" cy="1735646"/>
          </a:xfrm>
          <a:prstGeom prst="rect">
            <a:avLst/>
          </a:prstGeom>
          <a:ln>
            <a:noFill/>
          </a:ln>
          <a:effectLst>
            <a:softEdge rad="112500"/>
          </a:effectLst>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7132" y="3071236"/>
            <a:ext cx="2594446" cy="1686178"/>
          </a:xfrm>
          <a:prstGeom prst="rect">
            <a:avLst/>
          </a:prstGeom>
          <a:ln>
            <a:noFill/>
          </a:ln>
          <a:effectLst>
            <a:softEdge rad="112500"/>
          </a:effectLst>
        </p:spPr>
      </p:pic>
      <p:sp>
        <p:nvSpPr>
          <p:cNvPr id="14" name="Rectángulo 13"/>
          <p:cNvSpPr/>
          <p:nvPr/>
        </p:nvSpPr>
        <p:spPr>
          <a:xfrm>
            <a:off x="981317" y="4697750"/>
            <a:ext cx="2246192" cy="307777"/>
          </a:xfrm>
          <a:prstGeom prst="rect">
            <a:avLst/>
          </a:prstGeom>
        </p:spPr>
        <p:txBody>
          <a:bodyPr wrap="none">
            <a:spAutoFit/>
          </a:bodyPr>
          <a:lstStyle/>
          <a:p>
            <a:r>
              <a:rPr lang="es-CO" sz="1400" i="1" dirty="0">
                <a:solidFill>
                  <a:srgbClr val="000000"/>
                </a:solidFill>
                <a:latin typeface="Open Sans" panose="020B0604020202020204"/>
                <a:ea typeface="Calibri" panose="020F0502020204030204" pitchFamily="34" charset="0"/>
                <a:cs typeface="Calibri" panose="020F0502020204030204" pitchFamily="34" charset="0"/>
              </a:rPr>
              <a:t>Ilustración 6  Rastra niveladora</a:t>
            </a:r>
            <a:endParaRPr lang="es-CO" sz="1400" dirty="0">
              <a:latin typeface="Open Sans" panose="020B0604020202020204"/>
            </a:endParaRPr>
          </a:p>
        </p:txBody>
      </p:sp>
      <p:sp>
        <p:nvSpPr>
          <p:cNvPr id="18" name="Rectángulo 17"/>
          <p:cNvSpPr/>
          <p:nvPr/>
        </p:nvSpPr>
        <p:spPr>
          <a:xfrm>
            <a:off x="3316405" y="4697750"/>
            <a:ext cx="2523511" cy="307777"/>
          </a:xfrm>
          <a:prstGeom prst="rect">
            <a:avLst/>
          </a:prstGeom>
        </p:spPr>
        <p:txBody>
          <a:bodyPr wrap="none">
            <a:spAutoFit/>
          </a:bodyPr>
          <a:lstStyle/>
          <a:p>
            <a:r>
              <a:rPr lang="es-CO" sz="1400" i="1" dirty="0">
                <a:solidFill>
                  <a:srgbClr val="000000"/>
                </a:solidFill>
                <a:latin typeface="Open Sans" panose="020B0604020202020204"/>
                <a:ea typeface="Calibri" panose="020F0502020204030204" pitchFamily="34" charset="0"/>
                <a:cs typeface="Calibri" panose="020F0502020204030204" pitchFamily="34" charset="0"/>
              </a:rPr>
              <a:t>Ilustración 7  Cultivadora de campo</a:t>
            </a:r>
            <a:endParaRPr lang="es-CO" sz="1400" dirty="0">
              <a:latin typeface="Open Sans" panose="020B0604020202020204"/>
            </a:endParaRPr>
          </a:p>
        </p:txBody>
      </p:sp>
      <p:sp>
        <p:nvSpPr>
          <p:cNvPr id="19" name="Rectángulo 18"/>
          <p:cNvSpPr/>
          <p:nvPr/>
        </p:nvSpPr>
        <p:spPr>
          <a:xfrm>
            <a:off x="6125199" y="4721902"/>
            <a:ext cx="2229200" cy="307777"/>
          </a:xfrm>
          <a:prstGeom prst="rect">
            <a:avLst/>
          </a:prstGeom>
        </p:spPr>
        <p:txBody>
          <a:bodyPr wrap="none">
            <a:spAutoFit/>
          </a:bodyPr>
          <a:lstStyle/>
          <a:p>
            <a:r>
              <a:rPr lang="es-CO" sz="1400" i="1" dirty="0">
                <a:solidFill>
                  <a:srgbClr val="000000"/>
                </a:solidFill>
                <a:latin typeface="Open Sans" panose="020B0604020202020204"/>
                <a:ea typeface="Calibri" panose="020F0502020204030204" pitchFamily="34" charset="0"/>
                <a:cs typeface="Calibri" panose="020F0502020204030204" pitchFamily="34" charset="0"/>
              </a:rPr>
              <a:t>Ilustración 8  Rodillo de campo</a:t>
            </a:r>
            <a:endParaRPr lang="es-CO" sz="1400" dirty="0">
              <a:latin typeface="Open Sans" panose="020B0604020202020204"/>
            </a:endParaRPr>
          </a:p>
        </p:txBody>
      </p:sp>
      <p:sp>
        <p:nvSpPr>
          <p:cNvPr id="20" name="Rectángulo 19"/>
          <p:cNvSpPr/>
          <p:nvPr/>
        </p:nvSpPr>
        <p:spPr>
          <a:xfrm>
            <a:off x="9034773" y="4686755"/>
            <a:ext cx="1903150" cy="307777"/>
          </a:xfrm>
          <a:prstGeom prst="rect">
            <a:avLst/>
          </a:prstGeom>
        </p:spPr>
        <p:txBody>
          <a:bodyPr wrap="none">
            <a:spAutoFit/>
          </a:bodyPr>
          <a:lstStyle/>
          <a:p>
            <a:r>
              <a:rPr lang="es-CO" sz="1400" i="1" dirty="0">
                <a:solidFill>
                  <a:srgbClr val="000000"/>
                </a:solidFill>
                <a:latin typeface="Open Sans" panose="020B0604020202020204"/>
                <a:ea typeface="Calibri" panose="020F0502020204030204" pitchFamily="34" charset="0"/>
                <a:cs typeface="Calibri" panose="020F0502020204030204" pitchFamily="34" charset="0"/>
              </a:rPr>
              <a:t>Ilustración 9  Sembradora</a:t>
            </a:r>
            <a:endParaRPr lang="es-CO" sz="1400" dirty="0">
              <a:latin typeface="Open Sans" panose="020B0604020202020204"/>
            </a:endParaRPr>
          </a:p>
        </p:txBody>
      </p:sp>
      <p:sp>
        <p:nvSpPr>
          <p:cNvPr id="13" name="Rectángulo 12"/>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4132575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614147" y="3098450"/>
            <a:ext cx="10972801" cy="1292662"/>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8146" y="5480259"/>
            <a:ext cx="498802" cy="498802"/>
          </a:xfrm>
          <a:prstGeom prst="rect">
            <a:avLst/>
          </a:prstGeom>
        </p:spPr>
      </p:pic>
      <p:sp>
        <p:nvSpPr>
          <p:cNvPr id="15" name="Rectángulo redondeado 14"/>
          <p:cNvSpPr/>
          <p:nvPr/>
        </p:nvSpPr>
        <p:spPr>
          <a:xfrm>
            <a:off x="8714855" y="352485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4" name="Rectángulo 3"/>
          <p:cNvSpPr/>
          <p:nvPr/>
        </p:nvSpPr>
        <p:spPr>
          <a:xfrm>
            <a:off x="887104" y="2967335"/>
            <a:ext cx="10699844" cy="307777"/>
          </a:xfrm>
          <a:prstGeom prst="rect">
            <a:avLst/>
          </a:prstGeom>
        </p:spPr>
        <p:txBody>
          <a:bodyPr wrap="square">
            <a:spAutoFit/>
          </a:bodyPr>
          <a:lstStyle/>
          <a:p>
            <a:r>
              <a:rPr lang="es-CO" sz="1400" dirty="0">
                <a:solidFill>
                  <a:schemeClr val="tx1">
                    <a:lumMod val="75000"/>
                    <a:lumOff val="25000"/>
                  </a:schemeClr>
                </a:solidFill>
                <a:latin typeface="Open Sans" panose="020B0606030504020204"/>
              </a:rPr>
              <a:t>Entre las máquinas y herramientas más utilizadas para realizar esta actividad se encuentran: Arados, rodillos, surcadores, rastras de acción simple o doble.</a:t>
            </a:r>
          </a:p>
        </p:txBody>
      </p:sp>
      <p:sp>
        <p:nvSpPr>
          <p:cNvPr id="13" name="Rectángulo 12"/>
          <p:cNvSpPr/>
          <p:nvPr/>
        </p:nvSpPr>
        <p:spPr>
          <a:xfrm>
            <a:off x="727563" y="3858305"/>
            <a:ext cx="10578846" cy="1431161"/>
          </a:xfrm>
          <a:prstGeom prst="rect">
            <a:avLst/>
          </a:prstGeom>
        </p:spPr>
        <p:txBody>
          <a:bodyPr wrap="square">
            <a:spAutoFit/>
          </a:bodyPr>
          <a:lstStyle/>
          <a:p>
            <a:pPr>
              <a:lnSpc>
                <a:spcPct val="150000"/>
              </a:lnSpc>
              <a:spcAft>
                <a:spcPts val="0"/>
              </a:spcAft>
            </a:pPr>
            <a:r>
              <a:rPr lang="es-CO" sz="1600" b="1" dirty="0">
                <a:highlight>
                  <a:srgbClr val="FFFFFF"/>
                </a:highlight>
                <a:latin typeface="Open Sans" panose="020B0606030504020204"/>
              </a:rPr>
              <a:t>Labranza convencional o tradicional</a:t>
            </a:r>
            <a:r>
              <a:rPr lang="es-CO" sz="1600" b="1" dirty="0">
                <a:latin typeface="Open Sans" panose="020B0606030504020204"/>
              </a:rPr>
              <a:t>:</a:t>
            </a:r>
          </a:p>
          <a:p>
            <a:pPr marL="342900" lvl="0" indent="-342900" algn="just">
              <a:lnSpc>
                <a:spcPct val="150000"/>
              </a:lnSpc>
              <a:spcAft>
                <a:spcPts val="0"/>
              </a:spcAft>
              <a:buSzPts val="1000"/>
              <a:buFont typeface="Arial" panose="020B0604020202020204" pitchFamily="34" charset="0"/>
              <a:buChar char="●"/>
            </a:pPr>
            <a:r>
              <a:rPr lang="es-CO" sz="1400" dirty="0">
                <a:latin typeface="Open Sans" panose="020B0606030504020204"/>
                <a:ea typeface="Noto Sans Symbols"/>
                <a:cs typeface="Noto Sans Symbols"/>
              </a:rPr>
              <a:t>Es el proceso que permite remover los primeros 15 cm del suelo; logrando que este se airee, afloje y mezcle, favoreciendo el paso del agua, la mineralización de los nutrientes y una menor presencia de animales, plagas y la degradación de la materia orgánica.</a:t>
            </a:r>
          </a:p>
          <a:p>
            <a:pPr marL="457200" indent="457200" algn="just">
              <a:lnSpc>
                <a:spcPct val="150000"/>
              </a:lnSpc>
              <a:spcAft>
                <a:spcPts val="0"/>
              </a:spcAft>
            </a:pPr>
            <a:r>
              <a:rPr lang="es-CO" sz="1400" dirty="0">
                <a:latin typeface="Open Sans" panose="020B0606030504020204"/>
                <a:ea typeface="Arial" panose="020B0604020202020204" pitchFamily="34" charset="0"/>
              </a:rPr>
              <a:t>Esta actividad puede presentar en algunas ocasiones desventajas como el </a:t>
            </a:r>
            <a:r>
              <a:rPr lang="es-CO" sz="1400" dirty="0" err="1">
                <a:latin typeface="Open Sans" panose="020B0606030504020204"/>
                <a:ea typeface="Arial" panose="020B0604020202020204" pitchFamily="34" charset="0"/>
              </a:rPr>
              <a:t>encostramiento</a:t>
            </a:r>
            <a:r>
              <a:rPr lang="es-CO" sz="1400" dirty="0">
                <a:latin typeface="Open Sans" panose="020B0606030504020204"/>
                <a:ea typeface="Arial" panose="020B0604020202020204" pitchFamily="34" charset="0"/>
              </a:rPr>
              <a:t> o la erosión del suelo.</a:t>
            </a:r>
          </a:p>
        </p:txBody>
      </p:sp>
      <p:sp>
        <p:nvSpPr>
          <p:cNvPr id="14" name="Rectángulo 13"/>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586100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2429300" y="2974112"/>
            <a:ext cx="10972801" cy="1292662"/>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redondeado 14"/>
          <p:cNvSpPr/>
          <p:nvPr/>
        </p:nvSpPr>
        <p:spPr>
          <a:xfrm>
            <a:off x="8714328" y="35228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3" name="Rectángulo 2"/>
          <p:cNvSpPr/>
          <p:nvPr/>
        </p:nvSpPr>
        <p:spPr>
          <a:xfrm>
            <a:off x="700550" y="2994580"/>
            <a:ext cx="10827293" cy="307777"/>
          </a:xfrm>
          <a:prstGeom prst="rect">
            <a:avLst/>
          </a:prstGeom>
        </p:spPr>
        <p:txBody>
          <a:bodyPr wrap="square">
            <a:spAutoFit/>
          </a:bodyPr>
          <a:lstStyle/>
          <a:p>
            <a:r>
              <a:rPr lang="es-CO" sz="1400" dirty="0">
                <a:latin typeface="Open Sans" panose="020B0606030504020204"/>
              </a:rPr>
              <a:t>Las maquinarias utilizadas para realizar estas labores son: Tractor, rastras, niveladora (Niveladora </a:t>
            </a:r>
            <a:r>
              <a:rPr lang="es-CO" sz="1400" dirty="0" err="1">
                <a:latin typeface="Open Sans" panose="020B0606030504020204"/>
              </a:rPr>
              <a:t>Everseman</a:t>
            </a:r>
            <a:r>
              <a:rPr lang="es-CO" sz="1400" dirty="0">
                <a:latin typeface="Open Sans" panose="020B0606030504020204"/>
              </a:rPr>
              <a:t>), cultivadoras, </a:t>
            </a:r>
            <a:r>
              <a:rPr lang="es-CO" sz="1400" dirty="0" err="1">
                <a:latin typeface="Open Sans" panose="020B0606030504020204"/>
              </a:rPr>
              <a:t>zanjador</a:t>
            </a:r>
            <a:r>
              <a:rPr lang="es-CO" sz="1400" dirty="0">
                <a:latin typeface="Open Sans" panose="020B0606030504020204"/>
              </a:rPr>
              <a:t>, </a:t>
            </a:r>
            <a:r>
              <a:rPr lang="es-CO" sz="1400" dirty="0" err="1">
                <a:latin typeface="Open Sans" panose="020B0606030504020204"/>
              </a:rPr>
              <a:t>caballoneador</a:t>
            </a:r>
            <a:r>
              <a:rPr lang="es-CO" sz="1400" dirty="0">
                <a:latin typeface="Open Sans" panose="020B0606030504020204"/>
              </a:rPr>
              <a:t>.</a:t>
            </a:r>
          </a:p>
        </p:txBody>
      </p:sp>
      <p:pic>
        <p:nvPicPr>
          <p:cNvPr id="17"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8344" y="3524718"/>
            <a:ext cx="434340" cy="539422"/>
          </a:xfrm>
          <a:prstGeom prst="rect">
            <a:avLst/>
          </a:prstGeom>
        </p:spPr>
      </p:pic>
      <p:sp>
        <p:nvSpPr>
          <p:cNvPr id="18" name="Rectángulo 17"/>
          <p:cNvSpPr/>
          <p:nvPr/>
        </p:nvSpPr>
        <p:spPr>
          <a:xfrm>
            <a:off x="613621" y="3634712"/>
            <a:ext cx="10636997" cy="2077492"/>
          </a:xfrm>
          <a:prstGeom prst="rect">
            <a:avLst/>
          </a:prstGeom>
        </p:spPr>
        <p:txBody>
          <a:bodyPr wrap="square">
            <a:spAutoFit/>
          </a:bodyPr>
          <a:lstStyle/>
          <a:p>
            <a:pPr algn="just">
              <a:lnSpc>
                <a:spcPct val="150000"/>
              </a:lnSpc>
            </a:pPr>
            <a:r>
              <a:rPr lang="es-CO" sz="1600" b="1" dirty="0">
                <a:latin typeface="Open Sans" panose="020B0606030504020204"/>
              </a:rPr>
              <a:t>Labranza Vertical: </a:t>
            </a:r>
          </a:p>
          <a:p>
            <a:pPr algn="just">
              <a:lnSpc>
                <a:spcPct val="150000"/>
              </a:lnSpc>
            </a:pPr>
            <a:r>
              <a:rPr lang="es-CO" sz="1400" dirty="0">
                <a:latin typeface="Open Sans" panose="020B0606030504020204"/>
              </a:rPr>
              <a:t>●	Es realizada con el fin de evitar la compactación del suelo; ya que dificulta que las plantas cultivadas se alimenten, adicionalmente permite la fijación y el drenaje del agua, y el acceso de la raíz a los nutrientes y humedad del suelo. El proceso consiste en fraccionar las capas de compactación del suelo sin dañar la estructura del terreno</a:t>
            </a:r>
            <a:r>
              <a:rPr lang="es-CO" sz="1400" dirty="0" smtClean="0">
                <a:latin typeface="Open Sans" panose="020B0606030504020204"/>
              </a:rPr>
              <a:t>.</a:t>
            </a:r>
          </a:p>
          <a:p>
            <a:pPr algn="just">
              <a:lnSpc>
                <a:spcPct val="150000"/>
              </a:lnSpc>
            </a:pPr>
            <a:endParaRPr lang="es-CO" sz="1400" dirty="0">
              <a:latin typeface="Open Sans" panose="020B0606030504020204"/>
            </a:endParaRPr>
          </a:p>
          <a:p>
            <a:pPr algn="just">
              <a:lnSpc>
                <a:spcPct val="150000"/>
              </a:lnSpc>
            </a:pPr>
            <a:r>
              <a:rPr lang="es-CO" sz="1400" dirty="0">
                <a:latin typeface="Open Sans" panose="020B0606030504020204"/>
              </a:rPr>
              <a:t>            Maquinaria: Arado de cincel.</a:t>
            </a:r>
          </a:p>
        </p:txBody>
      </p:sp>
      <p:sp>
        <p:nvSpPr>
          <p:cNvPr id="19" name="Rectángulo redondeado 18"/>
          <p:cNvSpPr/>
          <p:nvPr/>
        </p:nvSpPr>
        <p:spPr>
          <a:xfrm>
            <a:off x="3495893" y="538851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3676353" y="5360605"/>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21" name="Rectángulo 20"/>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255014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1460310" y="2261678"/>
            <a:ext cx="9630442" cy="32793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0" name="CuadroTexto 9"/>
          <p:cNvSpPr txBox="1"/>
          <p:nvPr/>
        </p:nvSpPr>
        <p:spPr>
          <a:xfrm>
            <a:off x="4888862" y="3398293"/>
            <a:ext cx="4653887" cy="369332"/>
          </a:xfrm>
          <a:prstGeom prst="rect">
            <a:avLst/>
          </a:prstGeom>
          <a:noFill/>
        </p:spPr>
        <p:txBody>
          <a:bodyPr wrap="square" rtlCol="0">
            <a:spAutoFit/>
          </a:bodyPr>
          <a:lstStyle/>
          <a:p>
            <a:r>
              <a:rPr lang="es-CO" dirty="0"/>
              <a:t>l</a:t>
            </a:r>
            <a:r>
              <a:rPr lang="es-CO" dirty="0" smtClean="0"/>
              <a:t>abranzaconvencional.png</a:t>
            </a:r>
            <a:endParaRPr lang="es-CO" dirty="0"/>
          </a:p>
        </p:txBody>
      </p:sp>
      <p:sp>
        <p:nvSpPr>
          <p:cNvPr id="7" name="Rectángulo 6"/>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4254502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2429300" y="2974112"/>
            <a:ext cx="10972801" cy="1292662"/>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redondeado 14"/>
          <p:cNvSpPr/>
          <p:nvPr/>
        </p:nvSpPr>
        <p:spPr>
          <a:xfrm>
            <a:off x="8714328" y="35228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3" name="Rectángulo 2"/>
          <p:cNvSpPr/>
          <p:nvPr/>
        </p:nvSpPr>
        <p:spPr>
          <a:xfrm>
            <a:off x="700550" y="2994580"/>
            <a:ext cx="10827293" cy="307777"/>
          </a:xfrm>
          <a:prstGeom prst="rect">
            <a:avLst/>
          </a:prstGeom>
        </p:spPr>
        <p:txBody>
          <a:bodyPr wrap="square">
            <a:spAutoFit/>
          </a:bodyPr>
          <a:lstStyle/>
          <a:p>
            <a:r>
              <a:rPr lang="es-CO" sz="1400" dirty="0">
                <a:latin typeface="Open Sans" panose="020B0606030504020204"/>
              </a:rPr>
              <a:t>Las maquinarias utilizadas para realizar estas labores son: Tractor, rastras, niveladora (Niveladora </a:t>
            </a:r>
            <a:r>
              <a:rPr lang="es-CO" sz="1400" dirty="0" err="1">
                <a:latin typeface="Open Sans" panose="020B0606030504020204"/>
              </a:rPr>
              <a:t>Everseman</a:t>
            </a:r>
            <a:r>
              <a:rPr lang="es-CO" sz="1400" dirty="0">
                <a:latin typeface="Open Sans" panose="020B0606030504020204"/>
              </a:rPr>
              <a:t>), cultivadoras, </a:t>
            </a:r>
            <a:r>
              <a:rPr lang="es-CO" sz="1400" dirty="0" err="1">
                <a:latin typeface="Open Sans" panose="020B0606030504020204"/>
              </a:rPr>
              <a:t>zanjador</a:t>
            </a:r>
            <a:r>
              <a:rPr lang="es-CO" sz="1400" dirty="0">
                <a:latin typeface="Open Sans" panose="020B0606030504020204"/>
              </a:rPr>
              <a:t>, </a:t>
            </a:r>
            <a:r>
              <a:rPr lang="es-CO" sz="1400" dirty="0" err="1">
                <a:latin typeface="Open Sans" panose="020B0606030504020204"/>
              </a:rPr>
              <a:t>caballoneador</a:t>
            </a:r>
            <a:r>
              <a:rPr lang="es-CO" sz="1400" dirty="0">
                <a:latin typeface="Open Sans" panose="020B0606030504020204"/>
              </a:rPr>
              <a:t>.</a:t>
            </a:r>
          </a:p>
        </p:txBody>
      </p:sp>
      <p:sp>
        <p:nvSpPr>
          <p:cNvPr id="18" name="Rectángulo 17"/>
          <p:cNvSpPr/>
          <p:nvPr/>
        </p:nvSpPr>
        <p:spPr>
          <a:xfrm>
            <a:off x="709205" y="3662250"/>
            <a:ext cx="10636997" cy="2077492"/>
          </a:xfrm>
          <a:prstGeom prst="rect">
            <a:avLst/>
          </a:prstGeom>
        </p:spPr>
        <p:txBody>
          <a:bodyPr wrap="square">
            <a:spAutoFit/>
          </a:bodyPr>
          <a:lstStyle/>
          <a:p>
            <a:pPr algn="just">
              <a:lnSpc>
                <a:spcPct val="150000"/>
              </a:lnSpc>
            </a:pPr>
            <a:r>
              <a:rPr lang="es-CO" sz="1600" b="1" dirty="0">
                <a:latin typeface="Open Sans" panose="020B0606030504020204"/>
              </a:rPr>
              <a:t>Labranza Vertical: </a:t>
            </a:r>
          </a:p>
          <a:p>
            <a:pPr algn="just">
              <a:lnSpc>
                <a:spcPct val="150000"/>
              </a:lnSpc>
            </a:pPr>
            <a:r>
              <a:rPr lang="es-CO" sz="1400" dirty="0">
                <a:latin typeface="Open Sans" panose="020B0606030504020204"/>
              </a:rPr>
              <a:t>●	Es realizada con el fin de evitar la compactación del suelo; ya que dificulta que las plantas cultivadas se alimenten, adicionalmente permite la fijación y el drenaje del agua, y el acceso de la raíz a los nutrientes y humedad del suelo. El proceso consiste en fraccionar las capas de compactación del suelo sin dañar la estructura del terreno</a:t>
            </a:r>
            <a:r>
              <a:rPr lang="es-CO" sz="1400" dirty="0" smtClean="0">
                <a:latin typeface="Open Sans" panose="020B0606030504020204"/>
              </a:rPr>
              <a:t>.</a:t>
            </a:r>
          </a:p>
          <a:p>
            <a:pPr algn="just">
              <a:lnSpc>
                <a:spcPct val="150000"/>
              </a:lnSpc>
            </a:pPr>
            <a:endParaRPr lang="es-CO" sz="1400" dirty="0">
              <a:latin typeface="Open Sans" panose="020B0606030504020204"/>
            </a:endParaRPr>
          </a:p>
          <a:p>
            <a:pPr algn="just">
              <a:lnSpc>
                <a:spcPct val="150000"/>
              </a:lnSpc>
            </a:pPr>
            <a:r>
              <a:rPr lang="es-CO" sz="1400" dirty="0">
                <a:latin typeface="Open Sans" panose="020B0606030504020204"/>
              </a:rPr>
              <a:t>            Maquinaria: Arado de cincel.</a:t>
            </a:r>
          </a:p>
        </p:txBody>
      </p:sp>
      <p:sp>
        <p:nvSpPr>
          <p:cNvPr id="19" name="Rectángulo redondeado 18"/>
          <p:cNvSpPr/>
          <p:nvPr/>
        </p:nvSpPr>
        <p:spPr>
          <a:xfrm>
            <a:off x="3495893" y="538851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3676353" y="5360605"/>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pic>
        <p:nvPicPr>
          <p:cNvPr id="21"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1161" y="5420582"/>
            <a:ext cx="434340" cy="539422"/>
          </a:xfrm>
          <a:prstGeom prst="rect">
            <a:avLst/>
          </a:prstGeom>
        </p:spPr>
      </p:pic>
      <p:sp>
        <p:nvSpPr>
          <p:cNvPr id="17" name="Rectángulo 16"/>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694607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2" name="Rectángulo 1"/>
          <p:cNvSpPr/>
          <p:nvPr/>
        </p:nvSpPr>
        <p:spPr>
          <a:xfrm>
            <a:off x="5154308" y="5414327"/>
            <a:ext cx="2147767" cy="307777"/>
          </a:xfrm>
          <a:prstGeom prst="rect">
            <a:avLst/>
          </a:prstGeom>
        </p:spPr>
        <p:txBody>
          <a:bodyPr wrap="none">
            <a:spAutoFit/>
          </a:bodyPr>
          <a:lstStyle/>
          <a:p>
            <a:r>
              <a:rPr lang="es-CO" sz="1400" i="1" dirty="0">
                <a:solidFill>
                  <a:srgbClr val="000000"/>
                </a:solidFill>
                <a:latin typeface="Open Sans" panose="020B0604020202020204"/>
                <a:ea typeface="Calibri" panose="020F0502020204030204" pitchFamily="34" charset="0"/>
                <a:cs typeface="Calibri" panose="020F0502020204030204" pitchFamily="34" charset="0"/>
              </a:rPr>
              <a:t>Ilustración 16 Arado de cincel</a:t>
            </a:r>
            <a:endParaRPr lang="es-CO" sz="1400" dirty="0">
              <a:latin typeface="Open Sans" panose="020B0604020202020204"/>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69" y="2261678"/>
            <a:ext cx="7592446" cy="3004897"/>
          </a:xfrm>
          <a:prstGeom prst="rect">
            <a:avLst/>
          </a:prstGeom>
          <a:ln>
            <a:noFill/>
          </a:ln>
          <a:effectLst>
            <a:softEdge rad="112500"/>
          </a:effectLst>
        </p:spPr>
      </p:pic>
      <p:sp>
        <p:nvSpPr>
          <p:cNvPr id="7" name="Rectángulo 6"/>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2777198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4" y="2838734"/>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8" name="CuadroTexto 7"/>
          <p:cNvSpPr txBox="1"/>
          <p:nvPr/>
        </p:nvSpPr>
        <p:spPr>
          <a:xfrm>
            <a:off x="2429300" y="2974112"/>
            <a:ext cx="10972801" cy="1292662"/>
          </a:xfrm>
          <a:prstGeom prst="rect">
            <a:avLst/>
          </a:prstGeom>
          <a:noFill/>
        </p:spPr>
        <p:txBody>
          <a:bodyPr wrap="square" rtlCol="0">
            <a:spAutoFit/>
          </a:bodyPr>
          <a:lstStyle/>
          <a:p>
            <a:pPr algn="just">
              <a:lnSpc>
                <a:spcPct val="150000"/>
              </a:lnSpc>
            </a:pPr>
            <a:endParaRPr lang="es-CO" sz="1400" dirty="0">
              <a:solidFill>
                <a:schemeClr val="tx1">
                  <a:lumMod val="75000"/>
                  <a:lumOff val="25000"/>
                </a:schemeClr>
              </a:solidFill>
              <a:latin typeface="Open Sans" panose="020B0604020202020204"/>
            </a:endParaRPr>
          </a:p>
          <a:p>
            <a:pPr algn="just">
              <a:lnSpc>
                <a:spcPct val="150000"/>
              </a:lnSpc>
            </a:pPr>
            <a:endParaRPr lang="es-CO" sz="1400" dirty="0" smtClean="0">
              <a:solidFill>
                <a:schemeClr val="tx1">
                  <a:lumMod val="75000"/>
                  <a:lumOff val="25000"/>
                </a:schemeClr>
              </a:solidFill>
              <a:latin typeface="Open Sans" panose="020B0604020202020204"/>
            </a:endParaRPr>
          </a:p>
          <a:p>
            <a:r>
              <a:rPr lang="es-CO" dirty="0"/>
              <a:t> </a:t>
            </a:r>
          </a:p>
          <a:p>
            <a:endParaRPr lang="es-CO" dirty="0"/>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redondeado 14"/>
          <p:cNvSpPr/>
          <p:nvPr/>
        </p:nvSpPr>
        <p:spPr>
          <a:xfrm>
            <a:off x="8714328" y="35228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p:cNvSpPr txBox="1"/>
          <p:nvPr/>
        </p:nvSpPr>
        <p:spPr>
          <a:xfrm>
            <a:off x="8895315" y="3496943"/>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3" name="Rectángulo 2"/>
          <p:cNvSpPr/>
          <p:nvPr/>
        </p:nvSpPr>
        <p:spPr>
          <a:xfrm>
            <a:off x="700550" y="2994580"/>
            <a:ext cx="10827293" cy="307777"/>
          </a:xfrm>
          <a:prstGeom prst="rect">
            <a:avLst/>
          </a:prstGeom>
        </p:spPr>
        <p:txBody>
          <a:bodyPr wrap="square">
            <a:spAutoFit/>
          </a:bodyPr>
          <a:lstStyle/>
          <a:p>
            <a:r>
              <a:rPr lang="es-CO" sz="1400" dirty="0">
                <a:latin typeface="Open Sans" panose="020B0606030504020204"/>
              </a:rPr>
              <a:t>Las maquinarias utilizadas para realizar estas labores son: Tractor, rastras, niveladora (Niveladora </a:t>
            </a:r>
            <a:r>
              <a:rPr lang="es-CO" sz="1400" dirty="0" err="1">
                <a:latin typeface="Open Sans" panose="020B0606030504020204"/>
              </a:rPr>
              <a:t>Everseman</a:t>
            </a:r>
            <a:r>
              <a:rPr lang="es-CO" sz="1400" dirty="0">
                <a:latin typeface="Open Sans" panose="020B0606030504020204"/>
              </a:rPr>
              <a:t>), cultivadoras, </a:t>
            </a:r>
            <a:r>
              <a:rPr lang="es-CO" sz="1400" dirty="0" err="1">
                <a:latin typeface="Open Sans" panose="020B0606030504020204"/>
              </a:rPr>
              <a:t>zanjador</a:t>
            </a:r>
            <a:r>
              <a:rPr lang="es-CO" sz="1400" dirty="0">
                <a:latin typeface="Open Sans" panose="020B0606030504020204"/>
              </a:rPr>
              <a:t>, </a:t>
            </a:r>
            <a:r>
              <a:rPr lang="es-CO" sz="1400" dirty="0" err="1">
                <a:latin typeface="Open Sans" panose="020B0606030504020204"/>
              </a:rPr>
              <a:t>caballoneador</a:t>
            </a:r>
            <a:r>
              <a:rPr lang="es-CO" sz="1400" dirty="0">
                <a:latin typeface="Open Sans" panose="020B0606030504020204"/>
              </a:rPr>
              <a:t>.</a:t>
            </a:r>
          </a:p>
        </p:txBody>
      </p:sp>
      <p:sp>
        <p:nvSpPr>
          <p:cNvPr id="18" name="Rectángulo 17"/>
          <p:cNvSpPr/>
          <p:nvPr/>
        </p:nvSpPr>
        <p:spPr>
          <a:xfrm>
            <a:off x="795697" y="3710237"/>
            <a:ext cx="10636997" cy="2077492"/>
          </a:xfrm>
          <a:prstGeom prst="rect">
            <a:avLst/>
          </a:prstGeom>
        </p:spPr>
        <p:txBody>
          <a:bodyPr wrap="square">
            <a:spAutoFit/>
          </a:bodyPr>
          <a:lstStyle/>
          <a:p>
            <a:pPr algn="just">
              <a:lnSpc>
                <a:spcPct val="150000"/>
              </a:lnSpc>
            </a:pPr>
            <a:r>
              <a:rPr lang="es-CO" sz="1600" b="1" dirty="0">
                <a:latin typeface="Open Sans" panose="020B0606030504020204"/>
              </a:rPr>
              <a:t>Labranza Vertical: </a:t>
            </a:r>
          </a:p>
          <a:p>
            <a:pPr algn="just">
              <a:lnSpc>
                <a:spcPct val="150000"/>
              </a:lnSpc>
            </a:pPr>
            <a:r>
              <a:rPr lang="es-CO" sz="1400" dirty="0">
                <a:latin typeface="Open Sans" panose="020B0606030504020204"/>
              </a:rPr>
              <a:t>●	Es realizada con el fin de evitar la compactación del suelo; ya que dificulta que las plantas cultivadas se alimenten, adicionalmente permite la fijación y el drenaje del agua, y el acceso de la raíz a los nutrientes y humedad del suelo. El proceso consiste en fraccionar las capas de compactación del suelo sin dañar la estructura del terreno</a:t>
            </a:r>
            <a:r>
              <a:rPr lang="es-CO" sz="1400" dirty="0" smtClean="0">
                <a:latin typeface="Open Sans" panose="020B0606030504020204"/>
              </a:rPr>
              <a:t>.</a:t>
            </a:r>
          </a:p>
          <a:p>
            <a:pPr algn="just">
              <a:lnSpc>
                <a:spcPct val="150000"/>
              </a:lnSpc>
            </a:pPr>
            <a:endParaRPr lang="es-CO" sz="1400" dirty="0">
              <a:latin typeface="Open Sans" panose="020B0606030504020204"/>
            </a:endParaRPr>
          </a:p>
          <a:p>
            <a:pPr algn="just">
              <a:lnSpc>
                <a:spcPct val="150000"/>
              </a:lnSpc>
            </a:pPr>
            <a:r>
              <a:rPr lang="es-CO" sz="1400" dirty="0">
                <a:latin typeface="Open Sans" panose="020B0606030504020204"/>
              </a:rPr>
              <a:t>            Maquinaria: Arado de cincel.</a:t>
            </a:r>
          </a:p>
        </p:txBody>
      </p:sp>
      <p:sp>
        <p:nvSpPr>
          <p:cNvPr id="19" name="Rectángulo redondeado 18"/>
          <p:cNvSpPr/>
          <p:nvPr/>
        </p:nvSpPr>
        <p:spPr>
          <a:xfrm>
            <a:off x="3495893" y="538851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3676353" y="5360605"/>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pic>
        <p:nvPicPr>
          <p:cNvPr id="22"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3585" y="5411097"/>
            <a:ext cx="498802" cy="498802"/>
          </a:xfrm>
          <a:prstGeom prst="rect">
            <a:avLst/>
          </a:prstGeom>
        </p:spPr>
      </p:pic>
      <p:sp>
        <p:nvSpPr>
          <p:cNvPr id="17" name="Rectángulo 16"/>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11245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 ¿Que es la Química? Química Gener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AutoShape 2" descr="5 teorías sobre el origen de la vida: ¿Cómo surgió y evolucionó el ser  vivo? - Clarí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VE"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ángulo redondeado 1">
            <a:extLst>
              <a:ext uri="{FF2B5EF4-FFF2-40B4-BE49-F238E27FC236}">
                <a16:creationId xmlns:a16="http://schemas.microsoft.com/office/drawing/2014/main" id="{D57D329A-2E41-490A-A4E3-8EA661C2E1F8}"/>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3" name="Rectángulo redondeado 1">
            <a:extLst>
              <a:ext uri="{FF2B5EF4-FFF2-40B4-BE49-F238E27FC236}">
                <a16:creationId xmlns:a16="http://schemas.microsoft.com/office/drawing/2014/main" id="{92B84CA1-3366-4EA4-AEF3-BCB0034B5131}"/>
              </a:ext>
            </a:extLst>
          </p:cNvPr>
          <p:cNvSpPr/>
          <p:nvPr/>
        </p:nvSpPr>
        <p:spPr>
          <a:xfrm>
            <a:off x="6619165" y="1383140"/>
            <a:ext cx="5130435" cy="1224809"/>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a:latin typeface="Open Sans" panose="020B0606030504020204"/>
              </a:rPr>
              <a:t>EQUIPOS Y MAQUINARIA</a:t>
            </a:r>
          </a:p>
        </p:txBody>
      </p:sp>
      <p:sp>
        <p:nvSpPr>
          <p:cNvPr id="14" name="CuadroTexto 13">
            <a:extLst>
              <a:ext uri="{FF2B5EF4-FFF2-40B4-BE49-F238E27FC236}">
                <a16:creationId xmlns:a16="http://schemas.microsoft.com/office/drawing/2014/main" id="{1670431D-7969-439C-BBB4-171C8473043D}"/>
              </a:ext>
            </a:extLst>
          </p:cNvPr>
          <p:cNvSpPr txBox="1"/>
          <p:nvPr/>
        </p:nvSpPr>
        <p:spPr>
          <a:xfrm>
            <a:off x="6975860" y="3042582"/>
            <a:ext cx="4515553" cy="2246769"/>
          </a:xfrm>
          <a:prstGeom prst="rect">
            <a:avLst/>
          </a:prstGeom>
          <a:noFill/>
          <a:ln>
            <a:noFill/>
          </a:ln>
        </p:spPr>
        <p:txBody>
          <a:bodyPr wrap="square" rtlCol="0">
            <a:spAutoFit/>
          </a:bodyPr>
          <a:lstStyle/>
          <a:p>
            <a:pPr lvl="0" algn="just">
              <a:defRPr/>
            </a:pPr>
            <a:r>
              <a:rPr lang="es-CO" sz="1400" dirty="0">
                <a:solidFill>
                  <a:schemeClr val="tx1">
                    <a:lumMod val="75000"/>
                    <a:lumOff val="25000"/>
                  </a:schemeClr>
                </a:solidFill>
                <a:latin typeface="Open Sans" panose="020B0604020202020204"/>
              </a:rPr>
              <a:t>Es por tal razón que se torna necesario conocer a fondo tales avances tecnológicos para el sector agrícola y sus cultivos, así como aquellas máquinas que son útiles para los agricultores y sus diferentes acciones como adecuación de tierra, establecimiento de cultivo -sin dejar de lado, la importancia de diferentes artefactos que sirven de complemento a una maquinaria agrícola- y la recolección y acopio del cultivo final.</a:t>
            </a:r>
          </a:p>
          <a:p>
            <a:pPr lvl="0" algn="just">
              <a:defRPr/>
            </a:pPr>
            <a:r>
              <a:rPr lang="es-CO" sz="1400" dirty="0">
                <a:solidFill>
                  <a:schemeClr val="tx1">
                    <a:lumMod val="75000"/>
                    <a:lumOff val="25000"/>
                  </a:schemeClr>
                </a:solidFill>
                <a:latin typeface="Open Sans" panose="020B0604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p:txBody>
      </p:sp>
      <p:pic>
        <p:nvPicPr>
          <p:cNvPr id="4" name="Imagen 3" descr="Icono&#10;&#10;Descripción generada automáticamente">
            <a:extLst>
              <a:ext uri="{FF2B5EF4-FFF2-40B4-BE49-F238E27FC236}">
                <a16:creationId xmlns:a16="http://schemas.microsoft.com/office/drawing/2014/main" id="{4CF3DF04-31BE-4F34-BE48-D8D4ED959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5650" y="6176625"/>
            <a:ext cx="548640" cy="681375"/>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pic>
        <p:nvPicPr>
          <p:cNvPr id="9" name="Imagen 8"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405" y="5309990"/>
            <a:ext cx="1582008" cy="536389"/>
          </a:xfrm>
          <a:prstGeom prst="rect">
            <a:avLst/>
          </a:prstGeom>
        </p:spPr>
      </p:pic>
      <p:pic>
        <p:nvPicPr>
          <p:cNvPr id="11" name="Imagen 10"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1147" y="5317725"/>
            <a:ext cx="1546469" cy="536388"/>
          </a:xfrm>
          <a:prstGeom prst="rect">
            <a:avLst/>
          </a:prstGeom>
        </p:spPr>
      </p:pic>
    </p:spTree>
    <p:extLst>
      <p:ext uri="{BB962C8B-B14F-4D97-AF65-F5344CB8AC3E}">
        <p14:creationId xmlns:p14="http://schemas.microsoft.com/office/powerpoint/2010/main" val="3847556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3" y="2805143"/>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redondeado 18"/>
          <p:cNvSpPr/>
          <p:nvPr/>
        </p:nvSpPr>
        <p:spPr>
          <a:xfrm>
            <a:off x="8433582" y="481673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8614042" y="4788827"/>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2" name="Rectángulo 11"/>
          <p:cNvSpPr/>
          <p:nvPr/>
        </p:nvSpPr>
        <p:spPr>
          <a:xfrm>
            <a:off x="723330" y="2775285"/>
            <a:ext cx="10931855" cy="3000821"/>
          </a:xfrm>
          <a:prstGeom prst="rect">
            <a:avLst/>
          </a:prstGeom>
        </p:spPr>
        <p:txBody>
          <a:bodyPr wrap="square">
            <a:spAutoFit/>
          </a:bodyPr>
          <a:lstStyle/>
          <a:p>
            <a:pPr algn="just">
              <a:lnSpc>
                <a:spcPct val="150000"/>
              </a:lnSpc>
            </a:pPr>
            <a:r>
              <a:rPr lang="es-CO" sz="1600" dirty="0">
                <a:latin typeface="Open Sans" panose="020B0606030504020204"/>
              </a:rPr>
              <a:t>Labranza Reducida: </a:t>
            </a:r>
          </a:p>
          <a:p>
            <a:pPr algn="just">
              <a:lnSpc>
                <a:spcPct val="150000"/>
              </a:lnSpc>
            </a:pPr>
            <a:r>
              <a:rPr lang="es-CO" sz="1400" dirty="0" smtClean="0">
                <a:latin typeface="Open Sans" panose="020B0606030504020204"/>
              </a:rPr>
              <a:t>Esta </a:t>
            </a:r>
            <a:r>
              <a:rPr lang="es-CO" sz="1400" dirty="0">
                <a:latin typeface="Open Sans" panose="020B0606030504020204"/>
              </a:rPr>
              <a:t>actividad busca la disminución de la erosión y escorrentía del suelo, mejorara la retención y el drenaje de agua; consiste en dejar en el suelo los residuos de la cosecha anterior al momento de plantar el siguiente cultivo, disminuyendo o eliminando la labranza mecánica. Este sistema implementa en la primera labranza principalmente el arado cincel o rastra. </a:t>
            </a:r>
          </a:p>
          <a:p>
            <a:pPr algn="just">
              <a:lnSpc>
                <a:spcPct val="150000"/>
              </a:lnSpc>
            </a:pPr>
            <a:r>
              <a:rPr lang="es-CO" sz="1400" dirty="0">
                <a:latin typeface="Open Sans" panose="020B0606030504020204"/>
              </a:rPr>
              <a:t>Existen 3 formas de realizar la siembra.</a:t>
            </a:r>
          </a:p>
          <a:p>
            <a:pPr algn="just">
              <a:lnSpc>
                <a:spcPct val="150000"/>
              </a:lnSpc>
            </a:pPr>
            <a:r>
              <a:rPr lang="es-CO" sz="1400" dirty="0">
                <a:latin typeface="Open Sans" panose="020B0606030504020204"/>
              </a:rPr>
              <a:t>            Maquinaria: 1. Rastras de discos o cultivadora de campo, luego sembrar.</a:t>
            </a:r>
          </a:p>
          <a:p>
            <a:pPr algn="just">
              <a:lnSpc>
                <a:spcPct val="150000"/>
              </a:lnSpc>
            </a:pPr>
            <a:r>
              <a:rPr lang="es-CO" sz="1400" dirty="0">
                <a:latin typeface="Open Sans" panose="020B0606030504020204"/>
              </a:rPr>
              <a:t>                          2 Arado de cinceles o cultivadoras de campo, luego sembrar.</a:t>
            </a:r>
          </a:p>
          <a:p>
            <a:pPr algn="just">
              <a:lnSpc>
                <a:spcPct val="150000"/>
              </a:lnSpc>
            </a:pPr>
            <a:r>
              <a:rPr lang="es-CO" sz="1400" dirty="0">
                <a:latin typeface="Open Sans" panose="020B0606030504020204"/>
              </a:rPr>
              <a:t>                          3. </a:t>
            </a:r>
            <a:r>
              <a:rPr lang="es-CO" sz="1400" dirty="0" err="1">
                <a:latin typeface="Open Sans" panose="020B0606030504020204"/>
              </a:rPr>
              <a:t>Rotocultor</a:t>
            </a:r>
            <a:r>
              <a:rPr lang="es-CO" sz="1400" dirty="0">
                <a:latin typeface="Open Sans" panose="020B0606030504020204"/>
              </a:rPr>
              <a:t>, luego sembrar.</a:t>
            </a:r>
          </a:p>
          <a:p>
            <a:endParaRPr lang="es-CO" dirty="0"/>
          </a:p>
        </p:txBody>
      </p:sp>
      <p:pic>
        <p:nvPicPr>
          <p:cNvPr id="21"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2537" y="4844135"/>
            <a:ext cx="434340" cy="539422"/>
          </a:xfrm>
          <a:prstGeom prst="rect">
            <a:avLst/>
          </a:prstGeom>
        </p:spPr>
      </p:pic>
      <p:sp>
        <p:nvSpPr>
          <p:cNvPr id="13" name="Rectángulo 12"/>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3351374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7" name="Rectángulo 6"/>
          <p:cNvSpPr/>
          <p:nvPr/>
        </p:nvSpPr>
        <p:spPr>
          <a:xfrm>
            <a:off x="1460310" y="2261678"/>
            <a:ext cx="9630442" cy="32793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8" name="CuadroTexto 7"/>
          <p:cNvSpPr txBox="1"/>
          <p:nvPr/>
        </p:nvSpPr>
        <p:spPr>
          <a:xfrm>
            <a:off x="4776715" y="3548418"/>
            <a:ext cx="2715905" cy="369332"/>
          </a:xfrm>
          <a:prstGeom prst="rect">
            <a:avLst/>
          </a:prstGeom>
          <a:noFill/>
        </p:spPr>
        <p:txBody>
          <a:bodyPr wrap="square" rtlCol="0">
            <a:spAutoFit/>
          </a:bodyPr>
          <a:lstStyle/>
          <a:p>
            <a:r>
              <a:rPr lang="es-CO" dirty="0" smtClean="0"/>
              <a:t>Labranzareducida.png</a:t>
            </a:r>
            <a:endParaRPr lang="es-CO" dirty="0"/>
          </a:p>
        </p:txBody>
      </p:sp>
      <p:sp>
        <p:nvSpPr>
          <p:cNvPr id="9" name="Rectángulo 8"/>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3763660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3" y="2805143"/>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redondeado 18"/>
          <p:cNvSpPr/>
          <p:nvPr/>
        </p:nvSpPr>
        <p:spPr>
          <a:xfrm>
            <a:off x="8433582" y="481673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8614042" y="4788827"/>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2" name="Rectángulo 11"/>
          <p:cNvSpPr/>
          <p:nvPr/>
        </p:nvSpPr>
        <p:spPr>
          <a:xfrm>
            <a:off x="723330" y="2775285"/>
            <a:ext cx="10931855" cy="3000821"/>
          </a:xfrm>
          <a:prstGeom prst="rect">
            <a:avLst/>
          </a:prstGeom>
        </p:spPr>
        <p:txBody>
          <a:bodyPr wrap="square">
            <a:spAutoFit/>
          </a:bodyPr>
          <a:lstStyle/>
          <a:p>
            <a:pPr algn="just">
              <a:lnSpc>
                <a:spcPct val="150000"/>
              </a:lnSpc>
            </a:pPr>
            <a:r>
              <a:rPr lang="es-CO" sz="1600" dirty="0">
                <a:latin typeface="Open Sans" panose="020B0606030504020204"/>
              </a:rPr>
              <a:t>Labranza Reducida: </a:t>
            </a:r>
          </a:p>
          <a:p>
            <a:pPr algn="just">
              <a:lnSpc>
                <a:spcPct val="150000"/>
              </a:lnSpc>
            </a:pPr>
            <a:r>
              <a:rPr lang="es-CO" sz="1400" dirty="0" smtClean="0">
                <a:latin typeface="Open Sans" panose="020B0606030504020204"/>
              </a:rPr>
              <a:t>Esta </a:t>
            </a:r>
            <a:r>
              <a:rPr lang="es-CO" sz="1400" dirty="0">
                <a:latin typeface="Open Sans" panose="020B0606030504020204"/>
              </a:rPr>
              <a:t>actividad busca la disminución de la erosión y escorrentía del suelo, mejorara la retención y el drenaje de agua; consiste en dejar en el suelo los residuos de la cosecha anterior al momento de plantar el siguiente cultivo, disminuyendo o eliminando la labranza mecánica. Este sistema implementa en la primera labranza principalmente el arado cincel o rastra. </a:t>
            </a:r>
          </a:p>
          <a:p>
            <a:pPr algn="just">
              <a:lnSpc>
                <a:spcPct val="150000"/>
              </a:lnSpc>
            </a:pPr>
            <a:r>
              <a:rPr lang="es-CO" sz="1400" dirty="0">
                <a:latin typeface="Open Sans" panose="020B0606030504020204"/>
              </a:rPr>
              <a:t>Existen 3 formas de realizar la siembra.</a:t>
            </a:r>
          </a:p>
          <a:p>
            <a:pPr algn="just">
              <a:lnSpc>
                <a:spcPct val="150000"/>
              </a:lnSpc>
            </a:pPr>
            <a:r>
              <a:rPr lang="es-CO" sz="1400" dirty="0">
                <a:latin typeface="Open Sans" panose="020B0606030504020204"/>
              </a:rPr>
              <a:t>            Maquinaria: 1. Rastras de discos o cultivadora de campo, luego sembrar.</a:t>
            </a:r>
          </a:p>
          <a:p>
            <a:pPr algn="just">
              <a:lnSpc>
                <a:spcPct val="150000"/>
              </a:lnSpc>
            </a:pPr>
            <a:r>
              <a:rPr lang="es-CO" sz="1400" dirty="0">
                <a:latin typeface="Open Sans" panose="020B0606030504020204"/>
              </a:rPr>
              <a:t>                          2 Arado de cinceles o cultivadoras de campo, luego sembrar.</a:t>
            </a:r>
          </a:p>
          <a:p>
            <a:pPr algn="just">
              <a:lnSpc>
                <a:spcPct val="150000"/>
              </a:lnSpc>
            </a:pPr>
            <a:r>
              <a:rPr lang="es-CO" sz="1400" dirty="0">
                <a:latin typeface="Open Sans" panose="020B0606030504020204"/>
              </a:rPr>
              <a:t>                          3. </a:t>
            </a:r>
            <a:r>
              <a:rPr lang="es-CO" sz="1400" dirty="0" err="1">
                <a:latin typeface="Open Sans" panose="020B0606030504020204"/>
              </a:rPr>
              <a:t>Rotocultor</a:t>
            </a:r>
            <a:r>
              <a:rPr lang="es-CO" sz="1400" dirty="0">
                <a:latin typeface="Open Sans" panose="020B0606030504020204"/>
              </a:rPr>
              <a:t>, luego sembrar.</a:t>
            </a:r>
          </a:p>
          <a:p>
            <a:endParaRPr lang="es-CO" dirty="0"/>
          </a:p>
        </p:txBody>
      </p:sp>
      <p:pic>
        <p:nvPicPr>
          <p:cNvPr id="13"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3585" y="5411097"/>
            <a:ext cx="498802" cy="498802"/>
          </a:xfrm>
          <a:prstGeom prst="rect">
            <a:avLst/>
          </a:prstGeom>
        </p:spPr>
      </p:pic>
      <p:sp>
        <p:nvSpPr>
          <p:cNvPr id="14" name="Rectángulo 13"/>
          <p:cNvSpPr/>
          <p:nvPr/>
        </p:nvSpPr>
        <p:spPr>
          <a:xfrm>
            <a:off x="464024" y="1106196"/>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22639927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3" y="2805143"/>
            <a:ext cx="11300346" cy="310475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6062" y="5564900"/>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redondeado 18"/>
          <p:cNvSpPr/>
          <p:nvPr/>
        </p:nvSpPr>
        <p:spPr>
          <a:xfrm>
            <a:off x="1627643" y="5155596"/>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1627643" y="5132457"/>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2" name="Rectángulo 11"/>
          <p:cNvSpPr/>
          <p:nvPr/>
        </p:nvSpPr>
        <p:spPr>
          <a:xfrm>
            <a:off x="723330" y="2775285"/>
            <a:ext cx="10931855" cy="2154436"/>
          </a:xfrm>
          <a:prstGeom prst="rect">
            <a:avLst/>
          </a:prstGeom>
        </p:spPr>
        <p:txBody>
          <a:bodyPr wrap="square">
            <a:spAutoFit/>
          </a:bodyPr>
          <a:lstStyle/>
          <a:p>
            <a:endParaRPr lang="es-CO" sz="1600" b="1" dirty="0" smtClean="0">
              <a:latin typeface="Open Sans" panose="020B0606030504020204"/>
            </a:endParaRPr>
          </a:p>
          <a:p>
            <a:r>
              <a:rPr lang="es-CO" sz="1600" b="1" dirty="0" smtClean="0">
                <a:latin typeface="Open Sans" panose="020B0606030504020204"/>
              </a:rPr>
              <a:t>Labranza </a:t>
            </a:r>
            <a:r>
              <a:rPr lang="es-CO" sz="1600" b="1" dirty="0">
                <a:latin typeface="Open Sans" panose="020B0606030504020204"/>
              </a:rPr>
              <a:t>Cero o siembra directa:</a:t>
            </a:r>
          </a:p>
          <a:p>
            <a:endParaRPr lang="es-CO" sz="1400" dirty="0">
              <a:latin typeface="Open Sans" panose="020B0606030504020204"/>
            </a:endParaRPr>
          </a:p>
          <a:p>
            <a:r>
              <a:rPr lang="es-CO" sz="1400" dirty="0" smtClean="0">
                <a:latin typeface="Open Sans" panose="020B0606030504020204"/>
              </a:rPr>
              <a:t>La </a:t>
            </a:r>
            <a:r>
              <a:rPr lang="es-CO" sz="1400" dirty="0">
                <a:latin typeface="Open Sans" panose="020B0606030504020204"/>
              </a:rPr>
              <a:t>semilla es plantada directamente sin hacer antes ninguna preparación del suelo. El sembrado se hace en forma vertical superficial. Es importante tener en cuenta que antes de la siembra se debe hacer el control de malezas, además de fertilizar el suelo ya de forma natural estos procesos suelen ser muy lentos. Para estas labores se utilizan sembradoras capaces de cortar rastrojos y raíces, dejando la semilla adecuadamente ubicada en el suelo.</a:t>
            </a:r>
          </a:p>
          <a:p>
            <a:endParaRPr lang="es-CO" sz="1400" dirty="0">
              <a:latin typeface="Open Sans" panose="020B0606030504020204"/>
            </a:endParaRPr>
          </a:p>
          <a:p>
            <a:r>
              <a:rPr lang="es-CO" sz="1400" dirty="0">
                <a:latin typeface="Open Sans" panose="020B0606030504020204"/>
              </a:rPr>
              <a:t>            Maquinaria: Abre huecos con motor, pala, </a:t>
            </a:r>
            <a:r>
              <a:rPr lang="es-CO" sz="1400" dirty="0" err="1">
                <a:latin typeface="Open Sans" panose="020B0606030504020204"/>
              </a:rPr>
              <a:t>palin</a:t>
            </a:r>
            <a:r>
              <a:rPr lang="es-CO" sz="1400" dirty="0">
                <a:latin typeface="Open Sans" panose="020B0606030504020204"/>
              </a:rPr>
              <a:t>, pica, azadón.</a:t>
            </a:r>
          </a:p>
          <a:p>
            <a:endParaRPr lang="es-CO" dirty="0"/>
          </a:p>
        </p:txBody>
      </p:sp>
      <p:pic>
        <p:nvPicPr>
          <p:cNvPr id="14"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4627" y="5177777"/>
            <a:ext cx="434340" cy="539422"/>
          </a:xfrm>
          <a:prstGeom prst="rect">
            <a:avLst/>
          </a:prstGeom>
        </p:spPr>
      </p:pic>
      <p:sp>
        <p:nvSpPr>
          <p:cNvPr id="17" name="Rectángulo redondeado 16"/>
          <p:cNvSpPr/>
          <p:nvPr/>
        </p:nvSpPr>
        <p:spPr>
          <a:xfrm>
            <a:off x="5118168" y="516592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p:cNvSpPr txBox="1"/>
          <p:nvPr/>
        </p:nvSpPr>
        <p:spPr>
          <a:xfrm>
            <a:off x="5311287" y="5132457"/>
            <a:ext cx="2411094" cy="307777"/>
          </a:xfrm>
          <a:prstGeom prst="rect">
            <a:avLst/>
          </a:prstGeom>
          <a:noFill/>
        </p:spPr>
        <p:txBody>
          <a:bodyPr wrap="square" rtlCol="0">
            <a:spAutoFit/>
          </a:bodyPr>
          <a:lstStyle/>
          <a:p>
            <a:pPr algn="ctr"/>
            <a:r>
              <a:rPr lang="es-CO" sz="1400" dirty="0" smtClean="0">
                <a:latin typeface="Open Sans" panose="020B0606030504020204"/>
              </a:rPr>
              <a:t>VER TABLA</a:t>
            </a:r>
            <a:endParaRPr lang="es-CO" sz="1400" dirty="0">
              <a:latin typeface="Open Sans" panose="020B0606030504020204"/>
            </a:endParaRPr>
          </a:p>
        </p:txBody>
      </p:sp>
      <p:sp>
        <p:nvSpPr>
          <p:cNvPr id="16" name="Rectángulo 15"/>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617606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7" name="Rectángulo 6"/>
          <p:cNvSpPr/>
          <p:nvPr/>
        </p:nvSpPr>
        <p:spPr>
          <a:xfrm>
            <a:off x="1460310" y="2261678"/>
            <a:ext cx="9630442" cy="32793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8" name="CuadroTexto 7"/>
          <p:cNvSpPr txBox="1"/>
          <p:nvPr/>
        </p:nvSpPr>
        <p:spPr>
          <a:xfrm>
            <a:off x="4776715" y="3548418"/>
            <a:ext cx="2715905" cy="369332"/>
          </a:xfrm>
          <a:prstGeom prst="rect">
            <a:avLst/>
          </a:prstGeom>
          <a:noFill/>
        </p:spPr>
        <p:txBody>
          <a:bodyPr wrap="square" rtlCol="0">
            <a:spAutoFit/>
          </a:bodyPr>
          <a:lstStyle/>
          <a:p>
            <a:r>
              <a:rPr lang="es-CO" dirty="0" smtClean="0"/>
              <a:t>Labranzacero.png</a:t>
            </a:r>
            <a:endParaRPr lang="es-CO" dirty="0"/>
          </a:p>
        </p:txBody>
      </p:sp>
      <p:sp>
        <p:nvSpPr>
          <p:cNvPr id="10" name="Rectángulo 9"/>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210421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3" y="2920621"/>
            <a:ext cx="11300346" cy="298927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94334" y="5666339"/>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redondeado 18"/>
          <p:cNvSpPr/>
          <p:nvPr/>
        </p:nvSpPr>
        <p:spPr>
          <a:xfrm>
            <a:off x="1627643" y="5155596"/>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1627643" y="5132457"/>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2" name="Rectángulo 11"/>
          <p:cNvSpPr/>
          <p:nvPr/>
        </p:nvSpPr>
        <p:spPr>
          <a:xfrm>
            <a:off x="723330" y="2775285"/>
            <a:ext cx="10931855" cy="2154436"/>
          </a:xfrm>
          <a:prstGeom prst="rect">
            <a:avLst/>
          </a:prstGeom>
        </p:spPr>
        <p:txBody>
          <a:bodyPr wrap="square">
            <a:spAutoFit/>
          </a:bodyPr>
          <a:lstStyle/>
          <a:p>
            <a:endParaRPr lang="es-CO" sz="1600" b="1" dirty="0" smtClean="0">
              <a:latin typeface="Open Sans" panose="020B0606030504020204"/>
            </a:endParaRPr>
          </a:p>
          <a:p>
            <a:r>
              <a:rPr lang="es-CO" sz="1600" b="1" dirty="0" smtClean="0">
                <a:latin typeface="Open Sans" panose="020B0606030504020204"/>
              </a:rPr>
              <a:t>Labranza </a:t>
            </a:r>
            <a:r>
              <a:rPr lang="es-CO" sz="1600" b="1" dirty="0">
                <a:latin typeface="Open Sans" panose="020B0606030504020204"/>
              </a:rPr>
              <a:t>Cero o siembra directa:</a:t>
            </a:r>
          </a:p>
          <a:p>
            <a:endParaRPr lang="es-CO" sz="1400" dirty="0">
              <a:latin typeface="Open Sans" panose="020B0606030504020204"/>
            </a:endParaRPr>
          </a:p>
          <a:p>
            <a:r>
              <a:rPr lang="es-CO" sz="1400" dirty="0" smtClean="0">
                <a:latin typeface="Open Sans" panose="020B0606030504020204"/>
              </a:rPr>
              <a:t>La </a:t>
            </a:r>
            <a:r>
              <a:rPr lang="es-CO" sz="1400" dirty="0">
                <a:latin typeface="Open Sans" panose="020B0606030504020204"/>
              </a:rPr>
              <a:t>semilla es plantada directamente sin hacer antes ninguna preparación del suelo. El sembrado se hace en forma vertical superficial. Es importante tener en cuenta que antes de la siembra se debe hacer el control de malezas, además de fertilizar el suelo ya de forma natural estos procesos suelen ser muy lentos. Para estas labores se utilizan sembradoras capaces de cortar rastrojos y raíces, dejando la semilla adecuadamente ubicada en el suelo.</a:t>
            </a:r>
          </a:p>
          <a:p>
            <a:endParaRPr lang="es-CO" sz="1400" dirty="0">
              <a:latin typeface="Open Sans" panose="020B0606030504020204"/>
            </a:endParaRPr>
          </a:p>
          <a:p>
            <a:r>
              <a:rPr lang="es-CO" sz="1400" dirty="0">
                <a:latin typeface="Open Sans" panose="020B0606030504020204"/>
              </a:rPr>
              <a:t>            Maquinaria: Abre huecos con motor, pala, </a:t>
            </a:r>
            <a:r>
              <a:rPr lang="es-CO" sz="1400" dirty="0" err="1">
                <a:latin typeface="Open Sans" panose="020B0606030504020204"/>
              </a:rPr>
              <a:t>palin</a:t>
            </a:r>
            <a:r>
              <a:rPr lang="es-CO" sz="1400" dirty="0">
                <a:latin typeface="Open Sans" panose="020B0606030504020204"/>
              </a:rPr>
              <a:t>, pica, azadón.</a:t>
            </a:r>
          </a:p>
          <a:p>
            <a:endParaRPr lang="es-CO" dirty="0"/>
          </a:p>
        </p:txBody>
      </p:sp>
      <p:sp>
        <p:nvSpPr>
          <p:cNvPr id="17" name="Rectángulo redondeado 16"/>
          <p:cNvSpPr/>
          <p:nvPr/>
        </p:nvSpPr>
        <p:spPr>
          <a:xfrm>
            <a:off x="5118168" y="516592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p:cNvSpPr txBox="1"/>
          <p:nvPr/>
        </p:nvSpPr>
        <p:spPr>
          <a:xfrm>
            <a:off x="5311287" y="5132457"/>
            <a:ext cx="2411094" cy="307777"/>
          </a:xfrm>
          <a:prstGeom prst="rect">
            <a:avLst/>
          </a:prstGeom>
          <a:noFill/>
        </p:spPr>
        <p:txBody>
          <a:bodyPr wrap="square" rtlCol="0">
            <a:spAutoFit/>
          </a:bodyPr>
          <a:lstStyle/>
          <a:p>
            <a:pPr algn="ctr"/>
            <a:r>
              <a:rPr lang="es-CO" sz="1400" dirty="0" smtClean="0">
                <a:latin typeface="Open Sans" panose="020B0606030504020204"/>
              </a:rPr>
              <a:t>VER TABLA</a:t>
            </a:r>
            <a:endParaRPr lang="es-CO" sz="1400" dirty="0">
              <a:latin typeface="Open Sans" panose="020B0606030504020204"/>
            </a:endParaRPr>
          </a:p>
        </p:txBody>
      </p:sp>
      <p:pic>
        <p:nvPicPr>
          <p:cNvPr id="14"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0215" y="5177777"/>
            <a:ext cx="434340" cy="539422"/>
          </a:xfrm>
          <a:prstGeom prst="rect">
            <a:avLst/>
          </a:prstGeom>
        </p:spPr>
      </p:pic>
      <p:sp>
        <p:nvSpPr>
          <p:cNvPr id="18" name="Rectángulo 17"/>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644613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7" name="Rectángulo 6"/>
          <p:cNvSpPr/>
          <p:nvPr/>
        </p:nvSpPr>
        <p:spPr>
          <a:xfrm>
            <a:off x="1460310" y="2261678"/>
            <a:ext cx="9630442" cy="32793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8" name="CuadroTexto 7"/>
          <p:cNvSpPr txBox="1"/>
          <p:nvPr/>
        </p:nvSpPr>
        <p:spPr>
          <a:xfrm>
            <a:off x="4776715" y="3548418"/>
            <a:ext cx="2715905" cy="369332"/>
          </a:xfrm>
          <a:prstGeom prst="rect">
            <a:avLst/>
          </a:prstGeom>
          <a:noFill/>
        </p:spPr>
        <p:txBody>
          <a:bodyPr wrap="square" rtlCol="0">
            <a:spAutoFit/>
          </a:bodyPr>
          <a:lstStyle/>
          <a:p>
            <a:r>
              <a:rPr lang="es-CO" dirty="0" smtClean="0"/>
              <a:t>rendimientos.png</a:t>
            </a:r>
            <a:endParaRPr lang="es-CO" dirty="0"/>
          </a:p>
        </p:txBody>
      </p:sp>
      <p:sp>
        <p:nvSpPr>
          <p:cNvPr id="10" name="Rectángulo 9"/>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487278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14148" y="1240643"/>
            <a:ext cx="11150221" cy="1384995"/>
          </a:xfrm>
          <a:prstGeom prst="rect">
            <a:avLst/>
          </a:prstGeom>
        </p:spPr>
        <p:txBody>
          <a:bodyPr wrap="square">
            <a:spAutoFit/>
          </a:bodyPr>
          <a:lstStyle/>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pPr indent="457200" algn="just">
              <a:lnSpc>
                <a:spcPct val="150000"/>
              </a:lnSpc>
              <a:spcAft>
                <a:spcPts val="0"/>
              </a:spcAft>
            </a:pPr>
            <a:r>
              <a:rPr lang="es-CO" sz="1400" dirty="0">
                <a:highlight>
                  <a:srgbClr val="FFFFFF"/>
                </a:highlight>
                <a:latin typeface="Open Sans" panose="020B0604020202020204"/>
                <a:ea typeface="Arial" panose="020B0604020202020204" pitchFamily="34" charset="0"/>
              </a:rPr>
              <a:t>Cuando un terreno va a ser cultivado es de vital importancia conocer previamente su fertilidad, para determinar cómo debe ser su preparación inicial; si es necesario la adición de abonos naturales, agentes químicos estimulantes o material orgánico para que llegue a ser más productivo y otras características específicas como la humedad, presencia de agua, tipo de nutrientes, parámetros que nos permiten establecer qué tipo de cultivo es el más recomendado establecer.</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464023" y="2920621"/>
            <a:ext cx="11300346" cy="298927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 </a:t>
            </a:r>
          </a:p>
        </p:txBody>
      </p:sp>
      <p:sp>
        <p:nvSpPr>
          <p:cNvPr id="7" name="Rectángulo 6"/>
          <p:cNvSpPr/>
          <p:nvPr/>
        </p:nvSpPr>
        <p:spPr>
          <a:xfrm>
            <a:off x="2583976" y="2775285"/>
            <a:ext cx="6096000" cy="646331"/>
          </a:xfrm>
          <a:prstGeom prst="rect">
            <a:avLst/>
          </a:prstGeom>
        </p:spPr>
        <p:txBody>
          <a:bodyPr>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sp>
        <p:nvSpPr>
          <p:cNvPr id="9" name="24 Botón de acción: Comienzo">
            <a:hlinkClick r:id="" action="ppaction://hlinkshowjump?jump=firstslide" highlightClick="1"/>
          </p:cNvPr>
          <p:cNvSpPr/>
          <p:nvPr/>
        </p:nvSpPr>
        <p:spPr>
          <a:xfrm>
            <a:off x="10508241" y="5325037"/>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7322276" y="5660498"/>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11" name="5 Botón de acción: Final">
            <a:hlinkClick r:id="" action="ppaction://hlinkshowjump?jump=lastslide" highlightClick="1"/>
          </p:cNvPr>
          <p:cNvSpPr/>
          <p:nvPr/>
        </p:nvSpPr>
        <p:spPr>
          <a:xfrm>
            <a:off x="10940574" y="5342939"/>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redondeado 18"/>
          <p:cNvSpPr/>
          <p:nvPr/>
        </p:nvSpPr>
        <p:spPr>
          <a:xfrm>
            <a:off x="1627643" y="5155596"/>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p:cNvSpPr txBox="1"/>
          <p:nvPr/>
        </p:nvSpPr>
        <p:spPr>
          <a:xfrm>
            <a:off x="1627643" y="5132457"/>
            <a:ext cx="2411094" cy="307777"/>
          </a:xfrm>
          <a:prstGeom prst="rect">
            <a:avLst/>
          </a:prstGeom>
          <a:noFill/>
        </p:spPr>
        <p:txBody>
          <a:bodyPr wrap="square" rtlCol="0">
            <a:spAutoFit/>
          </a:bodyPr>
          <a:lstStyle/>
          <a:p>
            <a:pPr algn="ctr"/>
            <a:r>
              <a:rPr lang="es-CO" sz="1400" dirty="0" smtClean="0">
                <a:latin typeface="Open Sans" panose="020B0606030504020204"/>
              </a:rPr>
              <a:t>VER ILUSTRACIONES</a:t>
            </a:r>
            <a:endParaRPr lang="es-CO" sz="1400" dirty="0">
              <a:latin typeface="Open Sans" panose="020B0606030504020204"/>
            </a:endParaRPr>
          </a:p>
        </p:txBody>
      </p:sp>
      <p:sp>
        <p:nvSpPr>
          <p:cNvPr id="12" name="Rectángulo 11"/>
          <p:cNvSpPr/>
          <p:nvPr/>
        </p:nvSpPr>
        <p:spPr>
          <a:xfrm>
            <a:off x="723330" y="2775285"/>
            <a:ext cx="10931855" cy="2154436"/>
          </a:xfrm>
          <a:prstGeom prst="rect">
            <a:avLst/>
          </a:prstGeom>
        </p:spPr>
        <p:txBody>
          <a:bodyPr wrap="square">
            <a:spAutoFit/>
          </a:bodyPr>
          <a:lstStyle/>
          <a:p>
            <a:endParaRPr lang="es-CO" sz="1600" b="1" dirty="0" smtClean="0">
              <a:latin typeface="Open Sans" panose="020B0606030504020204"/>
            </a:endParaRPr>
          </a:p>
          <a:p>
            <a:r>
              <a:rPr lang="es-CO" sz="1600" b="1" dirty="0" smtClean="0">
                <a:latin typeface="Open Sans" panose="020B0606030504020204"/>
              </a:rPr>
              <a:t>Labranza </a:t>
            </a:r>
            <a:r>
              <a:rPr lang="es-CO" sz="1600" b="1" dirty="0">
                <a:latin typeface="Open Sans" panose="020B0606030504020204"/>
              </a:rPr>
              <a:t>Cero o siembra directa:</a:t>
            </a:r>
          </a:p>
          <a:p>
            <a:endParaRPr lang="es-CO" sz="1400" dirty="0">
              <a:latin typeface="Open Sans" panose="020B0606030504020204"/>
            </a:endParaRPr>
          </a:p>
          <a:p>
            <a:r>
              <a:rPr lang="es-CO" sz="1400" dirty="0" smtClean="0">
                <a:latin typeface="Open Sans" panose="020B0606030504020204"/>
              </a:rPr>
              <a:t>La </a:t>
            </a:r>
            <a:r>
              <a:rPr lang="es-CO" sz="1400" dirty="0">
                <a:latin typeface="Open Sans" panose="020B0606030504020204"/>
              </a:rPr>
              <a:t>semilla es plantada directamente sin hacer antes ninguna preparación del suelo. El sembrado se hace en forma vertical superficial. Es importante tener en cuenta que antes de la siembra se debe hacer el control de malezas, además de fertilizar el suelo ya de forma natural estos procesos suelen ser muy lentos. Para estas labores se utilizan sembradoras capaces de cortar rastrojos y raíces, dejando la semilla adecuadamente ubicada en el suelo.</a:t>
            </a:r>
          </a:p>
          <a:p>
            <a:endParaRPr lang="es-CO" sz="1400" dirty="0">
              <a:latin typeface="Open Sans" panose="020B0606030504020204"/>
            </a:endParaRPr>
          </a:p>
          <a:p>
            <a:r>
              <a:rPr lang="es-CO" sz="1400" dirty="0">
                <a:latin typeface="Open Sans" panose="020B0606030504020204"/>
              </a:rPr>
              <a:t>            Maquinaria: Abre huecos con motor, pala, </a:t>
            </a:r>
            <a:r>
              <a:rPr lang="es-CO" sz="1400" dirty="0" err="1">
                <a:latin typeface="Open Sans" panose="020B0606030504020204"/>
              </a:rPr>
              <a:t>palin</a:t>
            </a:r>
            <a:r>
              <a:rPr lang="es-CO" sz="1400" dirty="0">
                <a:latin typeface="Open Sans" panose="020B0606030504020204"/>
              </a:rPr>
              <a:t>, pica, azadón.</a:t>
            </a:r>
          </a:p>
          <a:p>
            <a:endParaRPr lang="es-CO" dirty="0"/>
          </a:p>
        </p:txBody>
      </p:sp>
      <p:sp>
        <p:nvSpPr>
          <p:cNvPr id="17" name="Rectángulo redondeado 16"/>
          <p:cNvSpPr/>
          <p:nvPr/>
        </p:nvSpPr>
        <p:spPr>
          <a:xfrm>
            <a:off x="5118168" y="5165923"/>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p:cNvSpPr txBox="1"/>
          <p:nvPr/>
        </p:nvSpPr>
        <p:spPr>
          <a:xfrm>
            <a:off x="5311287" y="5132457"/>
            <a:ext cx="2411094" cy="307777"/>
          </a:xfrm>
          <a:prstGeom prst="rect">
            <a:avLst/>
          </a:prstGeom>
          <a:noFill/>
        </p:spPr>
        <p:txBody>
          <a:bodyPr wrap="square" rtlCol="0">
            <a:spAutoFit/>
          </a:bodyPr>
          <a:lstStyle/>
          <a:p>
            <a:pPr algn="ctr"/>
            <a:r>
              <a:rPr lang="es-CO" sz="1400" dirty="0" smtClean="0">
                <a:latin typeface="Open Sans" panose="020B0606030504020204"/>
              </a:rPr>
              <a:t>VER TABLA</a:t>
            </a:r>
            <a:endParaRPr lang="es-CO" sz="1400" dirty="0">
              <a:latin typeface="Open Sans" panose="020B0606030504020204"/>
            </a:endParaRPr>
          </a:p>
        </p:txBody>
      </p:sp>
      <p:pic>
        <p:nvPicPr>
          <p:cNvPr id="16"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3585" y="5411097"/>
            <a:ext cx="498802" cy="498802"/>
          </a:xfrm>
          <a:prstGeom prst="rect">
            <a:avLst/>
          </a:prstGeom>
        </p:spPr>
      </p:pic>
      <p:sp>
        <p:nvSpPr>
          <p:cNvPr id="18" name="Rectángulo 17"/>
          <p:cNvSpPr/>
          <p:nvPr/>
        </p:nvSpPr>
        <p:spPr>
          <a:xfrm>
            <a:off x="464024" y="1119844"/>
            <a:ext cx="3748590" cy="523220"/>
          </a:xfrm>
          <a:prstGeom prst="rect">
            <a:avLst/>
          </a:prstGeom>
        </p:spPr>
        <p:txBody>
          <a:bodyPr wrap="none">
            <a:spAutoFit/>
          </a:bodyPr>
          <a:lstStyle/>
          <a:p>
            <a:r>
              <a:rPr lang="es-CO" sz="1400" b="1" dirty="0">
                <a:solidFill>
                  <a:schemeClr val="accent1"/>
                </a:solidFill>
                <a:latin typeface="Open Sans" panose="020B0604020202020204"/>
              </a:rPr>
              <a:t>MAQUINARIA Y EQUIPO PARA ADECUACIÓN DE TIERRA</a:t>
            </a:r>
          </a:p>
          <a:p>
            <a:endParaRPr lang="es-CO" sz="1400" b="1" dirty="0">
              <a:solidFill>
                <a:schemeClr val="accent1"/>
              </a:solidFill>
              <a:latin typeface="Open Sans" panose="020B0604020202020204"/>
            </a:endParaRPr>
          </a:p>
        </p:txBody>
      </p:sp>
    </p:spTree>
    <p:extLst>
      <p:ext uri="{BB962C8B-B14F-4D97-AF65-F5344CB8AC3E}">
        <p14:creationId xmlns:p14="http://schemas.microsoft.com/office/powerpoint/2010/main" val="1433968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123"/>
          <p:cNvSpPr/>
          <p:nvPr/>
        </p:nvSpPr>
        <p:spPr>
          <a:xfrm>
            <a:off x="511857" y="813002"/>
            <a:ext cx="3018327" cy="49667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dirty="0">
                <a:solidFill>
                  <a:srgbClr val="2C538E"/>
                </a:solidFill>
                <a:latin typeface="Open Sans"/>
                <a:ea typeface="Open Sans"/>
                <a:cs typeface="Open Sans"/>
                <a:sym typeface="Open Sans"/>
              </a:rPr>
              <a:t>Ejercicio de aprendizaje</a:t>
            </a:r>
            <a:endParaRPr dirty="0"/>
          </a:p>
        </p:txBody>
      </p:sp>
      <p:sp>
        <p:nvSpPr>
          <p:cNvPr id="2356" name="Google Shape;2356;p123"/>
          <p:cNvSpPr/>
          <p:nvPr/>
        </p:nvSpPr>
        <p:spPr>
          <a:xfrm>
            <a:off x="572117" y="1282883"/>
            <a:ext cx="4357744" cy="11587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Open Sans"/>
              <a:ea typeface="Open Sans"/>
              <a:cs typeface="Open Sans"/>
              <a:sym typeface="Open Sans"/>
            </a:endParaRPr>
          </a:p>
        </p:txBody>
      </p:sp>
      <p:pic>
        <p:nvPicPr>
          <p:cNvPr id="2357" name="Google Shape;2357;p123" descr="Imagen que contiene señal&#10;&#10;Descripción generada automáticamente"/>
          <p:cNvPicPr preferRelativeResize="0"/>
          <p:nvPr/>
        </p:nvPicPr>
        <p:blipFill rotWithShape="1">
          <a:blip r:embed="rId3">
            <a:alphaModFix/>
          </a:blip>
          <a:srcRect/>
          <a:stretch/>
        </p:blipFill>
        <p:spPr>
          <a:xfrm>
            <a:off x="3310736" y="348112"/>
            <a:ext cx="1405746" cy="1405746"/>
          </a:xfrm>
          <a:prstGeom prst="rect">
            <a:avLst/>
          </a:prstGeom>
          <a:noFill/>
          <a:ln>
            <a:noFill/>
          </a:ln>
        </p:spPr>
      </p:pic>
      <p:sp>
        <p:nvSpPr>
          <p:cNvPr id="2358" name="Google Shape;2358;p123"/>
          <p:cNvSpPr/>
          <p:nvPr/>
        </p:nvSpPr>
        <p:spPr>
          <a:xfrm>
            <a:off x="580016" y="207295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algn="just"/>
            <a:r>
              <a:rPr lang="es-ES" sz="1400" dirty="0">
                <a:solidFill>
                  <a:srgbClr val="2C538E"/>
                </a:solidFill>
                <a:latin typeface="Open Sans"/>
                <a:ea typeface="Open Sans"/>
                <a:cs typeface="Open Sans"/>
                <a:sym typeface="Open Sans"/>
              </a:rPr>
              <a:t>De la siguiente lista </a:t>
            </a:r>
            <a:r>
              <a:rPr lang="es-ES" sz="1400" dirty="0" smtClean="0">
                <a:solidFill>
                  <a:srgbClr val="2C538E"/>
                </a:solidFill>
                <a:latin typeface="Open Sans"/>
                <a:ea typeface="Open Sans"/>
                <a:cs typeface="Open Sans"/>
                <a:sym typeface="Open Sans"/>
              </a:rPr>
              <a:t>seleccione algunas  de  las </a:t>
            </a:r>
            <a:r>
              <a:rPr lang="es-CO" sz="1400" dirty="0" smtClean="0">
                <a:solidFill>
                  <a:srgbClr val="2C538E"/>
                </a:solidFill>
                <a:latin typeface="Open Sans"/>
                <a:ea typeface="Open Sans"/>
                <a:cs typeface="Open Sans"/>
                <a:sym typeface="Open Sans"/>
              </a:rPr>
              <a:t>etapas</a:t>
            </a:r>
            <a:r>
              <a:rPr lang="es-CO" sz="1400" dirty="0" smtClean="0">
                <a:sym typeface="Open Sans"/>
              </a:rPr>
              <a:t> </a:t>
            </a:r>
            <a:r>
              <a:rPr lang="es-CO" sz="1400" dirty="0" smtClean="0">
                <a:solidFill>
                  <a:srgbClr val="2C538E"/>
                </a:solidFill>
                <a:latin typeface="Open Sans"/>
                <a:ea typeface="Open Sans"/>
                <a:cs typeface="Open Sans"/>
                <a:sym typeface="Open Sans"/>
              </a:rPr>
              <a:t> del proceso </a:t>
            </a:r>
            <a:r>
              <a:rPr lang="es-CO" sz="1400" dirty="0">
                <a:solidFill>
                  <a:srgbClr val="2C538E"/>
                </a:solidFill>
                <a:latin typeface="Open Sans"/>
                <a:ea typeface="Open Sans"/>
                <a:cs typeface="Open Sans"/>
                <a:sym typeface="Open Sans"/>
              </a:rPr>
              <a:t>de adecuación del </a:t>
            </a:r>
            <a:r>
              <a:rPr lang="es-CO" sz="1400" dirty="0" smtClean="0">
                <a:solidFill>
                  <a:srgbClr val="2C538E"/>
                </a:solidFill>
                <a:latin typeface="Open Sans"/>
                <a:ea typeface="Open Sans"/>
                <a:cs typeface="Open Sans"/>
                <a:sym typeface="Open Sans"/>
              </a:rPr>
              <a:t>terreno denominado labranza</a:t>
            </a:r>
            <a:endParaRPr dirty="0"/>
          </a:p>
        </p:txBody>
      </p:sp>
      <p:sp>
        <p:nvSpPr>
          <p:cNvPr id="2359" name="Google Shape;2359;p123"/>
          <p:cNvSpPr/>
          <p:nvPr/>
        </p:nvSpPr>
        <p:spPr>
          <a:xfrm>
            <a:off x="224524" y="1640157"/>
            <a:ext cx="384921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s-ES" sz="2000" b="1" dirty="0">
                <a:solidFill>
                  <a:srgbClr val="2C538E"/>
                </a:solidFill>
                <a:latin typeface="Open Sans"/>
                <a:ea typeface="Open Sans"/>
                <a:cs typeface="Open Sans"/>
                <a:sym typeface="Open Sans"/>
              </a:rPr>
              <a:t>SELECCIÓN MÚLTIPLE</a:t>
            </a:r>
            <a:endParaRPr sz="2000" b="1" dirty="0">
              <a:solidFill>
                <a:srgbClr val="2C538E"/>
              </a:solidFill>
              <a:latin typeface="Open Sans"/>
              <a:ea typeface="Open Sans"/>
              <a:cs typeface="Open Sans"/>
              <a:sym typeface="Open Sans"/>
            </a:endParaRPr>
          </a:p>
        </p:txBody>
      </p:sp>
      <p:sp>
        <p:nvSpPr>
          <p:cNvPr id="2360" name="Google Shape;2360;p123"/>
          <p:cNvSpPr/>
          <p:nvPr/>
        </p:nvSpPr>
        <p:spPr>
          <a:xfrm>
            <a:off x="554991" y="2837320"/>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1" name="Google Shape;2361;p123"/>
          <p:cNvSpPr txBox="1"/>
          <p:nvPr/>
        </p:nvSpPr>
        <p:spPr>
          <a:xfrm>
            <a:off x="1284719" y="3353135"/>
            <a:ext cx="1744394" cy="523180"/>
          </a:xfrm>
          <a:prstGeom prst="rect">
            <a:avLst/>
          </a:prstGeom>
          <a:noFill/>
          <a:ln>
            <a:noFill/>
          </a:ln>
        </p:spPr>
        <p:txBody>
          <a:bodyPr spcFirstLastPara="1" wrap="square" lIns="91425" tIns="45700" rIns="91425" bIns="45700" anchor="t" anchorCtr="0">
            <a:spAutoFit/>
          </a:bodyPr>
          <a:lstStyle/>
          <a:p>
            <a:pPr lvl="0" algn="ctr"/>
            <a:r>
              <a:rPr lang="es-ES" sz="1400" b="1" dirty="0">
                <a:solidFill>
                  <a:srgbClr val="1A3255"/>
                </a:solidFill>
                <a:effectLst>
                  <a:outerShdw blurRad="38100" dist="38100" dir="2700000" algn="tl">
                    <a:srgbClr val="000000">
                      <a:alpha val="43137"/>
                    </a:srgbClr>
                  </a:outerShdw>
                </a:effectLst>
                <a:latin typeface="Open Sans"/>
                <a:ea typeface="Open Sans"/>
                <a:cs typeface="Open Sans"/>
                <a:sym typeface="Open Sans"/>
              </a:rPr>
              <a:t> </a:t>
            </a:r>
            <a:r>
              <a:rPr lang="es-CO" sz="1400" b="1" dirty="0">
                <a:solidFill>
                  <a:srgbClr val="1A3255"/>
                </a:solidFill>
                <a:effectLst>
                  <a:outerShdw blurRad="38100" dist="38100" dir="2700000" algn="tl">
                    <a:srgbClr val="000000">
                      <a:alpha val="43137"/>
                    </a:srgbClr>
                  </a:outerShdw>
                </a:effectLst>
                <a:latin typeface="Open Sans"/>
                <a:ea typeface="Open Sans"/>
                <a:cs typeface="Open Sans"/>
                <a:sym typeface="Open Sans"/>
              </a:rPr>
              <a:t>Labranza primaria o descapote y desbroce</a:t>
            </a:r>
            <a:endParaRPr dirty="0">
              <a:effectLst>
                <a:outerShdw blurRad="38100" dist="38100" dir="2700000" algn="tl">
                  <a:srgbClr val="000000">
                    <a:alpha val="43137"/>
                  </a:srgbClr>
                </a:outerShdw>
              </a:effectLst>
            </a:endParaRPr>
          </a:p>
        </p:txBody>
      </p:sp>
      <p:sp>
        <p:nvSpPr>
          <p:cNvPr id="2362" name="Google Shape;2362;p123"/>
          <p:cNvSpPr/>
          <p:nvPr/>
        </p:nvSpPr>
        <p:spPr>
          <a:xfrm>
            <a:off x="4234376" y="2837320"/>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3" name="Google Shape;2363;p123"/>
          <p:cNvSpPr/>
          <p:nvPr/>
        </p:nvSpPr>
        <p:spPr>
          <a:xfrm>
            <a:off x="7901109" y="2815224"/>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4" name="Google Shape;2364;p123"/>
          <p:cNvSpPr/>
          <p:nvPr/>
        </p:nvSpPr>
        <p:spPr>
          <a:xfrm>
            <a:off x="580016" y="4337318"/>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5" name="Google Shape;2365;p123"/>
          <p:cNvSpPr/>
          <p:nvPr/>
        </p:nvSpPr>
        <p:spPr>
          <a:xfrm>
            <a:off x="4259401" y="4337318"/>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6" name="Google Shape;2366;p123"/>
          <p:cNvSpPr/>
          <p:nvPr/>
        </p:nvSpPr>
        <p:spPr>
          <a:xfrm>
            <a:off x="7926134" y="4315222"/>
            <a:ext cx="3493722" cy="1341915"/>
          </a:xfrm>
          <a:prstGeom prst="roundRect">
            <a:avLst>
              <a:gd name="adj" fmla="val 16667"/>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7" name="Google Shape;2367;p123"/>
          <p:cNvSpPr txBox="1"/>
          <p:nvPr/>
        </p:nvSpPr>
        <p:spPr>
          <a:xfrm>
            <a:off x="5168363" y="3237127"/>
            <a:ext cx="1809878" cy="323125"/>
          </a:xfrm>
          <a:prstGeom prst="rect">
            <a:avLst/>
          </a:prstGeom>
          <a:noFill/>
          <a:ln>
            <a:noFill/>
          </a:ln>
        </p:spPr>
        <p:txBody>
          <a:bodyPr spcFirstLastPara="1" wrap="square" lIns="91425" tIns="45700" rIns="91425" bIns="45700" anchor="t" anchorCtr="0">
            <a:spAutoFit/>
          </a:bodyPr>
          <a:lstStyle/>
          <a:p>
            <a:pPr lvl="0" algn="ctr"/>
            <a:r>
              <a:rPr lang="es-CO" sz="1500" b="1" dirty="0">
                <a:solidFill>
                  <a:schemeClr val="accent1">
                    <a:lumMod val="50000"/>
                  </a:schemeClr>
                </a:solidFill>
                <a:effectLst>
                  <a:outerShdw blurRad="38100" dist="38100" dir="2700000" algn="tl">
                    <a:srgbClr val="000000">
                      <a:alpha val="43137"/>
                    </a:srgbClr>
                  </a:outerShdw>
                </a:effectLst>
                <a:latin typeface="Open Sans"/>
                <a:ea typeface="Open Sans"/>
                <a:cs typeface="Open Sans"/>
                <a:sym typeface="Open Sans"/>
              </a:rPr>
              <a:t>Labranza secundaria</a:t>
            </a:r>
            <a:endParaRPr sz="1500" b="1" dirty="0">
              <a:solidFill>
                <a:schemeClr val="accent1">
                  <a:lumMod val="50000"/>
                </a:schemeClr>
              </a:solidFill>
              <a:effectLst>
                <a:outerShdw blurRad="38100" dist="38100" dir="2700000" algn="tl">
                  <a:srgbClr val="000000">
                    <a:alpha val="43137"/>
                  </a:srgbClr>
                </a:outerShdw>
              </a:effectLst>
              <a:latin typeface="Open Sans"/>
              <a:ea typeface="Open Sans"/>
              <a:cs typeface="Open Sans"/>
              <a:sym typeface="Open Sans"/>
            </a:endParaRPr>
          </a:p>
        </p:txBody>
      </p:sp>
      <p:sp>
        <p:nvSpPr>
          <p:cNvPr id="2368" name="Google Shape;2368;p123"/>
          <p:cNvSpPr txBox="1"/>
          <p:nvPr/>
        </p:nvSpPr>
        <p:spPr>
          <a:xfrm>
            <a:off x="4861789" y="4793740"/>
            <a:ext cx="2546952" cy="307736"/>
          </a:xfrm>
          <a:prstGeom prst="rect">
            <a:avLst/>
          </a:prstGeom>
          <a:noFill/>
          <a:ln>
            <a:noFill/>
          </a:ln>
        </p:spPr>
        <p:txBody>
          <a:bodyPr spcFirstLastPara="1" wrap="square" lIns="91425" tIns="45700" rIns="91425" bIns="45700" anchor="t" anchorCtr="0">
            <a:spAutoFit/>
          </a:bodyPr>
          <a:lstStyle/>
          <a:p>
            <a:pPr lvl="0" algn="ctr"/>
            <a:r>
              <a:rPr lang="es-CO" sz="1400" b="1" dirty="0">
                <a:solidFill>
                  <a:schemeClr val="accent1">
                    <a:lumMod val="50000"/>
                  </a:schemeClr>
                </a:solidFill>
                <a:effectLst>
                  <a:outerShdw blurRad="38100" dist="38100" dir="2700000" algn="tl">
                    <a:srgbClr val="000000">
                      <a:alpha val="43137"/>
                    </a:srgbClr>
                  </a:outerShdw>
                </a:effectLst>
                <a:latin typeface="Open Sans" panose="020B0604020202020204"/>
              </a:rPr>
              <a:t>Labranza </a:t>
            </a:r>
            <a:r>
              <a:rPr lang="es-CO" sz="1400" b="1" dirty="0" smtClean="0">
                <a:solidFill>
                  <a:schemeClr val="accent1">
                    <a:lumMod val="50000"/>
                  </a:schemeClr>
                </a:solidFill>
                <a:effectLst>
                  <a:outerShdw blurRad="38100" dist="38100" dir="2700000" algn="tl">
                    <a:srgbClr val="000000">
                      <a:alpha val="43137"/>
                    </a:srgbClr>
                  </a:outerShdw>
                </a:effectLst>
                <a:latin typeface="Open Sans" panose="020B0604020202020204"/>
              </a:rPr>
              <a:t>Vertical</a:t>
            </a:r>
            <a:endParaRPr sz="1400" b="1" dirty="0">
              <a:solidFill>
                <a:schemeClr val="accent1">
                  <a:lumMod val="50000"/>
                </a:schemeClr>
              </a:solidFill>
              <a:effectLst>
                <a:outerShdw blurRad="38100" dist="38100" dir="2700000" algn="tl">
                  <a:srgbClr val="000000">
                    <a:alpha val="43137"/>
                  </a:srgbClr>
                </a:outerShdw>
              </a:effectLst>
              <a:latin typeface="Open Sans" panose="020B0604020202020204"/>
            </a:endParaRPr>
          </a:p>
        </p:txBody>
      </p:sp>
      <p:sp>
        <p:nvSpPr>
          <p:cNvPr id="2369" name="Google Shape;2369;p123"/>
          <p:cNvSpPr txBox="1"/>
          <p:nvPr/>
        </p:nvSpPr>
        <p:spPr>
          <a:xfrm>
            <a:off x="1259301" y="4744285"/>
            <a:ext cx="1795230"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500" b="1" dirty="0" smtClean="0">
                <a:solidFill>
                  <a:srgbClr val="1A3255"/>
                </a:solidFill>
                <a:latin typeface="Open Sans"/>
                <a:sym typeface="Open Sans"/>
              </a:rPr>
              <a:t>Labranza de con maquinaria industrial</a:t>
            </a:r>
            <a:endParaRPr dirty="0"/>
          </a:p>
        </p:txBody>
      </p:sp>
      <p:sp>
        <p:nvSpPr>
          <p:cNvPr id="2370" name="Google Shape;2370;p123"/>
          <p:cNvSpPr txBox="1"/>
          <p:nvPr/>
        </p:nvSpPr>
        <p:spPr>
          <a:xfrm>
            <a:off x="8789243" y="4793740"/>
            <a:ext cx="2189790" cy="307736"/>
          </a:xfrm>
          <a:prstGeom prst="rect">
            <a:avLst/>
          </a:prstGeom>
          <a:noFill/>
          <a:ln>
            <a:noFill/>
          </a:ln>
        </p:spPr>
        <p:txBody>
          <a:bodyPr spcFirstLastPara="1" wrap="square" lIns="91425" tIns="45700" rIns="91425" bIns="45700" anchor="t" anchorCtr="0">
            <a:spAutoFit/>
          </a:bodyPr>
          <a:lstStyle/>
          <a:p>
            <a:pPr lvl="0" algn="ctr"/>
            <a:r>
              <a:rPr lang="es-CO" sz="1400" b="1" dirty="0">
                <a:solidFill>
                  <a:schemeClr val="tx2">
                    <a:lumMod val="75000"/>
                  </a:schemeClr>
                </a:solidFill>
                <a:latin typeface="Open Sans" panose="020B0604020202020204" charset="0"/>
                <a:ea typeface="Open Sans" panose="020B0604020202020204" charset="0"/>
                <a:cs typeface="Open Sans" panose="020B0604020202020204" charset="0"/>
                <a:sym typeface="Open Sans"/>
              </a:rPr>
              <a:t>Labranza Reducida</a:t>
            </a:r>
            <a:endParaRPr sz="1400" b="1" dirty="0">
              <a:solidFill>
                <a:schemeClr val="tx2">
                  <a:lumMod val="75000"/>
                </a:schemeClr>
              </a:solidFill>
              <a:latin typeface="Open Sans" panose="020B0604020202020204" charset="0"/>
              <a:ea typeface="Open Sans" panose="020B0604020202020204" charset="0"/>
              <a:cs typeface="Open Sans" panose="020B0604020202020204" charset="0"/>
              <a:sym typeface="Open Sans"/>
            </a:endParaRPr>
          </a:p>
        </p:txBody>
      </p:sp>
      <p:sp>
        <p:nvSpPr>
          <p:cNvPr id="2371" name="Google Shape;2371;p123"/>
          <p:cNvSpPr txBox="1"/>
          <p:nvPr/>
        </p:nvSpPr>
        <p:spPr>
          <a:xfrm>
            <a:off x="8645353" y="3172769"/>
            <a:ext cx="2477571" cy="523180"/>
          </a:xfrm>
          <a:prstGeom prst="rect">
            <a:avLst/>
          </a:prstGeom>
          <a:noFill/>
          <a:ln>
            <a:noFill/>
          </a:ln>
        </p:spPr>
        <p:txBody>
          <a:bodyPr spcFirstLastPara="1" wrap="square" lIns="91425" tIns="45700" rIns="91425" bIns="45700" anchor="t" anchorCtr="0">
            <a:spAutoFit/>
          </a:bodyPr>
          <a:lstStyle/>
          <a:p>
            <a:pPr lvl="0" algn="ctr"/>
            <a:r>
              <a:rPr lang="es-CO" sz="1400" b="1" dirty="0">
                <a:solidFill>
                  <a:schemeClr val="tx2">
                    <a:lumMod val="75000"/>
                  </a:schemeClr>
                </a:solidFill>
                <a:latin typeface="Open Sans" panose="020B0604020202020204" charset="0"/>
                <a:ea typeface="Open Sans" panose="020B0604020202020204" charset="0"/>
                <a:cs typeface="Open Sans" panose="020B0604020202020204" charset="0"/>
              </a:rPr>
              <a:t>Labranza convencional o tradicional</a:t>
            </a:r>
            <a:endParaRPr sz="1400" b="1" dirty="0">
              <a:solidFill>
                <a:schemeClr val="tx2">
                  <a:lumMod val="75000"/>
                </a:schemeClr>
              </a:solidFill>
              <a:latin typeface="Open Sans" panose="020B0604020202020204" charset="0"/>
              <a:ea typeface="Open Sans" panose="020B0604020202020204" charset="0"/>
              <a:cs typeface="Open Sans" panose="020B0604020202020204" charset="0"/>
            </a:endParaRPr>
          </a:p>
        </p:txBody>
      </p:sp>
      <p:sp>
        <p:nvSpPr>
          <p:cNvPr id="2372" name="Google Shape;2372;p123"/>
          <p:cNvSpPr/>
          <p:nvPr/>
        </p:nvSpPr>
        <p:spPr>
          <a:xfrm>
            <a:off x="401430" y="5296858"/>
            <a:ext cx="553998" cy="553998"/>
          </a:xfrm>
          <a:prstGeom prst="mathMultiply">
            <a:avLst>
              <a:gd name="adj1" fmla="val 2352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73" name="Google Shape;2373;p123" descr="Imagen que contiene Forma&#10;&#10;Descripción generada automáticamente"/>
          <p:cNvPicPr preferRelativeResize="0"/>
          <p:nvPr/>
        </p:nvPicPr>
        <p:blipFill rotWithShape="1">
          <a:blip r:embed="rId4">
            <a:alphaModFix/>
          </a:blip>
          <a:srcRect/>
          <a:stretch/>
        </p:blipFill>
        <p:spPr>
          <a:xfrm>
            <a:off x="4080874" y="3752849"/>
            <a:ext cx="458234" cy="458234"/>
          </a:xfrm>
          <a:prstGeom prst="rect">
            <a:avLst/>
          </a:prstGeom>
          <a:noFill/>
          <a:ln>
            <a:noFill/>
          </a:ln>
        </p:spPr>
      </p:pic>
      <p:pic>
        <p:nvPicPr>
          <p:cNvPr id="2374" name="Google Shape;2374;p123" descr="Imagen que contiene Forma&#10;&#10;Descripción generada automáticamente"/>
          <p:cNvPicPr preferRelativeResize="0"/>
          <p:nvPr/>
        </p:nvPicPr>
        <p:blipFill rotWithShape="1">
          <a:blip r:embed="rId4">
            <a:alphaModFix/>
          </a:blip>
          <a:srcRect/>
          <a:stretch/>
        </p:blipFill>
        <p:spPr>
          <a:xfrm>
            <a:off x="346689" y="3742138"/>
            <a:ext cx="458234" cy="458234"/>
          </a:xfrm>
          <a:prstGeom prst="rect">
            <a:avLst/>
          </a:prstGeom>
          <a:noFill/>
          <a:ln>
            <a:noFill/>
          </a:ln>
        </p:spPr>
      </p:pic>
      <p:pic>
        <p:nvPicPr>
          <p:cNvPr id="2375" name="Google Shape;2375;p123" descr="Imagen que contiene Forma&#10;&#10;Descripción generada automáticamente"/>
          <p:cNvPicPr preferRelativeResize="0"/>
          <p:nvPr/>
        </p:nvPicPr>
        <p:blipFill rotWithShape="1">
          <a:blip r:embed="rId4">
            <a:alphaModFix/>
          </a:blip>
          <a:srcRect/>
          <a:stretch/>
        </p:blipFill>
        <p:spPr>
          <a:xfrm>
            <a:off x="4247928" y="5352720"/>
            <a:ext cx="458234" cy="458234"/>
          </a:xfrm>
          <a:prstGeom prst="rect">
            <a:avLst/>
          </a:prstGeom>
          <a:noFill/>
          <a:ln>
            <a:noFill/>
          </a:ln>
        </p:spPr>
      </p:pic>
      <p:pic>
        <p:nvPicPr>
          <p:cNvPr id="2379" name="Google Shape;2379;p123" descr="Imagen que contiene Forma&#10;&#10;Descripción generada automáticamente"/>
          <p:cNvPicPr preferRelativeResize="0"/>
          <p:nvPr/>
        </p:nvPicPr>
        <p:blipFill rotWithShape="1">
          <a:blip r:embed="rId4">
            <a:alphaModFix/>
          </a:blip>
          <a:srcRect/>
          <a:stretch/>
        </p:blipFill>
        <p:spPr>
          <a:xfrm>
            <a:off x="7815059" y="3708650"/>
            <a:ext cx="458234" cy="458234"/>
          </a:xfrm>
          <a:prstGeom prst="rect">
            <a:avLst/>
          </a:prstGeom>
          <a:noFill/>
          <a:ln>
            <a:noFill/>
          </a:ln>
        </p:spPr>
      </p:pic>
      <p:pic>
        <p:nvPicPr>
          <p:cNvPr id="31" name="Google Shape;2379;p123" descr="Imagen que contiene Forma&#10;&#10;Descripción generada automáticamente"/>
          <p:cNvPicPr preferRelativeResize="0"/>
          <p:nvPr/>
        </p:nvPicPr>
        <p:blipFill rotWithShape="1">
          <a:blip r:embed="rId4">
            <a:alphaModFix/>
          </a:blip>
          <a:srcRect/>
          <a:stretch/>
        </p:blipFill>
        <p:spPr>
          <a:xfrm>
            <a:off x="7901109" y="5296858"/>
            <a:ext cx="458234" cy="458234"/>
          </a:xfrm>
          <a:prstGeom prst="rect">
            <a:avLst/>
          </a:prstGeom>
          <a:noFill/>
          <a:ln>
            <a:noFill/>
          </a:ln>
        </p:spPr>
      </p:pic>
      <p:sp>
        <p:nvSpPr>
          <p:cNvPr id="32" name="Rectángulo 31"/>
          <p:cNvSpPr/>
          <p:nvPr/>
        </p:nvSpPr>
        <p:spPr>
          <a:xfrm>
            <a:off x="4942631" y="6049227"/>
            <a:ext cx="2466110" cy="276999"/>
          </a:xfrm>
          <a:prstGeom prst="rect">
            <a:avLst/>
          </a:prstGeom>
        </p:spPr>
        <p:txBody>
          <a:bodyPr wrap="square">
            <a:spAutoFit/>
          </a:bodyPr>
          <a:lstStyle/>
          <a:p>
            <a:r>
              <a:rPr lang="es-CO" sz="1200" dirty="0">
                <a:solidFill>
                  <a:schemeClr val="tx2"/>
                </a:solidFill>
                <a:latin typeface="Open Sans" panose="020B0604020202020204" charset="0"/>
                <a:ea typeface="Open Sans" panose="020B0604020202020204" charset="0"/>
                <a:cs typeface="Open Sans" panose="020B0604020202020204" charset="0"/>
              </a:rPr>
              <a:t>Clic en siguiente para </a:t>
            </a:r>
            <a:r>
              <a:rPr lang="es-CO" sz="1200" dirty="0" smtClean="0">
                <a:solidFill>
                  <a:schemeClr val="tx2"/>
                </a:solidFill>
                <a:latin typeface="Open Sans" panose="020B0604020202020204" charset="0"/>
                <a:ea typeface="Open Sans" panose="020B0604020202020204" charset="0"/>
                <a:cs typeface="Open Sans" panose="020B0604020202020204" charset="0"/>
              </a:rPr>
              <a:t>continuar </a:t>
            </a:r>
            <a:endParaRPr lang="es-CO" sz="1200" dirty="0">
              <a:solidFill>
                <a:schemeClr val="tx2"/>
              </a:solidFill>
              <a:latin typeface="Open Sans" panose="020B0604020202020204" charset="0"/>
              <a:ea typeface="Open Sans" panose="020B0604020202020204" charset="0"/>
              <a:cs typeface="Open Sans" panose="020B0604020202020204" charset="0"/>
            </a:endParaRPr>
          </a:p>
        </p:txBody>
      </p:sp>
      <p:pic>
        <p:nvPicPr>
          <p:cNvPr id="33" name="Imagen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9340" y="6363289"/>
            <a:ext cx="498802" cy="498802"/>
          </a:xfrm>
          <a:prstGeom prst="rect">
            <a:avLst/>
          </a:prstGeom>
        </p:spPr>
      </p:pic>
    </p:spTree>
    <p:extLst>
      <p:ext uri="{BB962C8B-B14F-4D97-AF65-F5344CB8AC3E}">
        <p14:creationId xmlns:p14="http://schemas.microsoft.com/office/powerpoint/2010/main" val="2287004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2989980"/>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lang="es-ES" b="1" dirty="0">
                <a:solidFill>
                  <a:prstClr val="white"/>
                </a:solidFill>
                <a:latin typeface="Open Sans" panose="020B0606030504020204" pitchFamily="34" charset="0"/>
              </a:rPr>
              <a:t>4</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 name="Bocadillo: rectángulo con esquinas redondeadas 1">
            <a:extLst>
              <a:ext uri="{FF2B5EF4-FFF2-40B4-BE49-F238E27FC236}">
                <a16:creationId xmlns:a16="http://schemas.microsoft.com/office/drawing/2014/main" id="{E3289ED1-75CE-453C-8622-8AE51707110E}"/>
              </a:ext>
            </a:extLst>
          </p:cNvPr>
          <p:cNvSpPr/>
          <p:nvPr/>
        </p:nvSpPr>
        <p:spPr>
          <a:xfrm>
            <a:off x="6816638" y="2818302"/>
            <a:ext cx="4735488" cy="124058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Bocadillo: rectángulo con esquinas redondeadas 8">
            <a:extLst>
              <a:ext uri="{FF2B5EF4-FFF2-40B4-BE49-F238E27FC236}">
                <a16:creationId xmlns:a16="http://schemas.microsoft.com/office/drawing/2014/main" id="{A8CBA8A9-DAE7-4C35-8B9C-CF39D866732F}"/>
              </a:ext>
            </a:extLst>
          </p:cNvPr>
          <p:cNvSpPr/>
          <p:nvPr/>
        </p:nvSpPr>
        <p:spPr>
          <a:xfrm>
            <a:off x="6816638" y="4261300"/>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872537"/>
            <a:ext cx="4362450" cy="1815882"/>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¡Hola! Bienvenidos a la primera actividad de esta unidad donde abordaremos </a:t>
            </a: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a:t>
            </a:r>
            <a:r>
              <a:rPr lang="es-CO" sz="1400" b="1" dirty="0">
                <a:solidFill>
                  <a:prstClr val="black">
                    <a:lumMod val="75000"/>
                    <a:lumOff val="25000"/>
                  </a:prstClr>
                </a:solidFill>
                <a:latin typeface="Open Sans" panose="020B0606030504020204" pitchFamily="34" charset="0"/>
              </a:rPr>
              <a:t>PROCESOS DE LIMPIEZA Y DESINFECCIÓN Y CALIBRACIÓN DE EQUIPOS Y MAQUINAS UTILIZADAS EN LOS PROCESOS AGRICOLAS</a:t>
            </a:r>
            <a:r>
              <a:rPr kumimoji="0" lang="es-ES" sz="1400" b="1" i="0" u="none" strike="noStrike" kern="1200" cap="none" spc="0" normalizeH="0" noProof="0" dirty="0" smtClean="0">
                <a:ln>
                  <a:noFill/>
                </a:ln>
                <a:solidFill>
                  <a:prstClr val="black">
                    <a:lumMod val="75000"/>
                    <a:lumOff val="25000"/>
                  </a:prstClr>
                </a:solidFill>
                <a:effectLst/>
                <a:uLnTx/>
                <a:uFillTx/>
                <a:latin typeface="Open Sans" panose="020B0606030504020204" pitchFamily="34" charset="0"/>
                <a:ea typeface="+mn-ea"/>
                <a:cs typeface="+mn-cs"/>
              </a:rPr>
              <a:t>”</a:t>
            </a: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Muy bien profesor ¿Y de qué se trata la actividad?</a:t>
            </a:r>
          </a:p>
        </p:txBody>
      </p:sp>
      <p:pic>
        <p:nvPicPr>
          <p:cNvPr id="19" name="Imagen 18"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50" y="5004790"/>
            <a:ext cx="1546469" cy="536388"/>
          </a:xfrm>
          <a:prstGeom prst="rect">
            <a:avLst/>
          </a:prstGeom>
        </p:spPr>
      </p:pic>
      <p:pic>
        <p:nvPicPr>
          <p:cNvPr id="20" name="Imagen 19"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959" y="4993359"/>
            <a:ext cx="1582008" cy="536389"/>
          </a:xfrm>
          <a:prstGeom prst="rect">
            <a:avLst/>
          </a:prstGeom>
        </p:spPr>
      </p:pic>
      <p:pic>
        <p:nvPicPr>
          <p:cNvPr id="21"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64027" y="5222095"/>
            <a:ext cx="498802" cy="498802"/>
          </a:xfrm>
          <a:prstGeom prst="rect">
            <a:avLst/>
          </a:prstGeom>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1898114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1">
            <a:extLst>
              <a:ext uri="{FF2B5EF4-FFF2-40B4-BE49-F238E27FC236}">
                <a16:creationId xmlns:a16="http://schemas.microsoft.com/office/drawing/2014/main" id="{48974288-ACDE-4BCC-AF23-3CE970E47BA6}"/>
              </a:ext>
            </a:extLst>
          </p:cNvPr>
          <p:cNvSpPr/>
          <p:nvPr/>
        </p:nvSpPr>
        <p:spPr>
          <a:xfrm>
            <a:off x="6619165" y="2711669"/>
            <a:ext cx="5130436" cy="3354890"/>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6899387" y="2942564"/>
            <a:ext cx="4687064" cy="310854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Objetivo</a:t>
            </a: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a:p>
            <a:pPr lvl="0"/>
            <a:r>
              <a:rPr lang="es-CO" sz="1400" dirty="0" smtClean="0">
                <a:latin typeface="Open Sans" panose="020B0606030504020204"/>
              </a:rPr>
              <a:t>1. Analizar </a:t>
            </a:r>
            <a:r>
              <a:rPr lang="es-CO" sz="1400" dirty="0">
                <a:latin typeface="Open Sans" panose="020B0606030504020204"/>
              </a:rPr>
              <a:t>la preparación del cultivo, máquinas a usar y sus funciones.</a:t>
            </a:r>
          </a:p>
          <a:p>
            <a:r>
              <a:rPr lang="es-CO" sz="1400" dirty="0">
                <a:latin typeface="Open Sans" panose="020B0606030504020204"/>
              </a:rPr>
              <a:t> </a:t>
            </a:r>
          </a:p>
          <a:p>
            <a:pPr lvl="0"/>
            <a:r>
              <a:rPr lang="es-CO" sz="1400" dirty="0" smtClean="0">
                <a:latin typeface="Open Sans" panose="020B0606030504020204"/>
              </a:rPr>
              <a:t>2. Diseñar </a:t>
            </a:r>
            <a:r>
              <a:rPr lang="es-CO" sz="1400" dirty="0">
                <a:latin typeface="Open Sans" panose="020B0606030504020204"/>
              </a:rPr>
              <a:t>un establecimiento de cultivo seguro. </a:t>
            </a:r>
          </a:p>
          <a:p>
            <a:r>
              <a:rPr lang="es-CO" sz="1400" dirty="0">
                <a:latin typeface="Open Sans" panose="020B0606030504020204"/>
              </a:rPr>
              <a:t> </a:t>
            </a:r>
          </a:p>
          <a:p>
            <a:pPr lvl="0"/>
            <a:r>
              <a:rPr lang="es-CO" sz="1400" dirty="0" smtClean="0">
                <a:latin typeface="Open Sans" panose="020B0606030504020204"/>
              </a:rPr>
              <a:t>3.Revelar </a:t>
            </a:r>
            <a:r>
              <a:rPr lang="es-CO" sz="1400" dirty="0">
                <a:latin typeface="Open Sans" panose="020B0606030504020204"/>
              </a:rPr>
              <a:t>la cosecha del producto, por medio del correcto uso de una maquinaria agrícola acorde a las necesidades de cada sector.</a:t>
            </a:r>
          </a:p>
          <a:p>
            <a:r>
              <a:rPr lang="es-CO" sz="1400" dirty="0">
                <a:latin typeface="Open Sans" panose="020B0606030504020204"/>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a:ea typeface="+mn-ea"/>
                <a:cs typeface="+mn-cs"/>
              </a:rPr>
              <a:t>Haz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a:ea typeface="+mn-ea"/>
                <a:cs typeface="+mn-cs"/>
              </a:rPr>
              <a:t>clic en el botón siguiente para continuar: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p:txBody>
      </p:sp>
      <p:pic>
        <p:nvPicPr>
          <p:cNvPr id="4"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8362" y="1743062"/>
            <a:ext cx="530557" cy="658918"/>
          </a:xfrm>
          <a:prstGeom prst="rect">
            <a:avLst/>
          </a:prstGeom>
        </p:spPr>
      </p:pic>
      <p:grpSp>
        <p:nvGrpSpPr>
          <p:cNvPr id="10" name="Grupo 9">
            <a:extLst>
              <a:ext uri="{FF2B5EF4-FFF2-40B4-BE49-F238E27FC236}">
                <a16:creationId xmlns:a16="http://schemas.microsoft.com/office/drawing/2014/main" id="{EE18F715-A82E-40B5-A8AD-A4B1BE258783}"/>
              </a:ext>
            </a:extLst>
          </p:cNvPr>
          <p:cNvGrpSpPr/>
          <p:nvPr/>
        </p:nvGrpSpPr>
        <p:grpSpPr>
          <a:xfrm>
            <a:off x="6458340" y="1620577"/>
            <a:ext cx="1383741" cy="372489"/>
            <a:chOff x="4042" y="3636"/>
            <a:chExt cx="2925" cy="565"/>
          </a:xfrm>
        </p:grpSpPr>
        <p:cxnSp>
          <p:nvCxnSpPr>
            <p:cNvPr id="11" name="Conector recto 10">
              <a:extLst>
                <a:ext uri="{FF2B5EF4-FFF2-40B4-BE49-F238E27FC236}">
                  <a16:creationId xmlns:a16="http://schemas.microsoft.com/office/drawing/2014/main" id="{064547FC-7C09-4F03-B463-7A50FB7E1635}"/>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2" name="Conector recto 11">
              <a:extLst>
                <a:ext uri="{FF2B5EF4-FFF2-40B4-BE49-F238E27FC236}">
                  <a16:creationId xmlns:a16="http://schemas.microsoft.com/office/drawing/2014/main" id="{7DAE44F0-0678-411D-AB43-3B6785B3C13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3" name="Conector recto 12">
              <a:extLst>
                <a:ext uri="{FF2B5EF4-FFF2-40B4-BE49-F238E27FC236}">
                  <a16:creationId xmlns:a16="http://schemas.microsoft.com/office/drawing/2014/main" id="{5991FBAE-1BAC-4FDF-A329-BE0CDBE0084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5" name="CuadroTexto 24">
            <a:extLst>
              <a:ext uri="{FF2B5EF4-FFF2-40B4-BE49-F238E27FC236}">
                <a16:creationId xmlns:a16="http://schemas.microsoft.com/office/drawing/2014/main" id="{4E8A7ADD-83E8-4702-BF5D-3BC6DAFAECEC}"/>
              </a:ext>
            </a:extLst>
          </p:cNvPr>
          <p:cNvSpPr txBox="1"/>
          <p:nvPr/>
        </p:nvSpPr>
        <p:spPr>
          <a:xfrm>
            <a:off x="6701552" y="1675931"/>
            <a:ext cx="105657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Objetivo</a:t>
            </a:r>
          </a:p>
        </p:txBody>
      </p:sp>
      <p:grpSp>
        <p:nvGrpSpPr>
          <p:cNvPr id="26" name="Grupo 25">
            <a:extLst>
              <a:ext uri="{FF2B5EF4-FFF2-40B4-BE49-F238E27FC236}">
                <a16:creationId xmlns:a16="http://schemas.microsoft.com/office/drawing/2014/main" id="{42EE68E3-69DC-40D6-92B4-D5E2BDF7779A}"/>
              </a:ext>
            </a:extLst>
          </p:cNvPr>
          <p:cNvGrpSpPr/>
          <p:nvPr/>
        </p:nvGrpSpPr>
        <p:grpSpPr>
          <a:xfrm>
            <a:off x="7967252" y="1620577"/>
            <a:ext cx="2076147" cy="372489"/>
            <a:chOff x="4042" y="3636"/>
            <a:chExt cx="2925" cy="565"/>
          </a:xfrm>
        </p:grpSpPr>
        <p:cxnSp>
          <p:nvCxnSpPr>
            <p:cNvPr id="27" name="Conector recto 26">
              <a:extLst>
                <a:ext uri="{FF2B5EF4-FFF2-40B4-BE49-F238E27FC236}">
                  <a16:creationId xmlns:a16="http://schemas.microsoft.com/office/drawing/2014/main" id="{32E0FAD8-D2A8-40DB-A338-81B2F8528940}"/>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Conector recto 27">
              <a:extLst>
                <a:ext uri="{FF2B5EF4-FFF2-40B4-BE49-F238E27FC236}">
                  <a16:creationId xmlns:a16="http://schemas.microsoft.com/office/drawing/2014/main" id="{2E4305B9-0DE2-4B2A-B8CC-9AB193E84E1E}"/>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Conector recto 28">
              <a:extLst>
                <a:ext uri="{FF2B5EF4-FFF2-40B4-BE49-F238E27FC236}">
                  <a16:creationId xmlns:a16="http://schemas.microsoft.com/office/drawing/2014/main" id="{8F12B60B-57AA-4CC2-845A-28958924FAC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0" name="CuadroTexto 29">
            <a:extLst>
              <a:ext uri="{FF2B5EF4-FFF2-40B4-BE49-F238E27FC236}">
                <a16:creationId xmlns:a16="http://schemas.microsoft.com/office/drawing/2014/main" id="{E6D3AE3A-1331-4F67-A2E2-0F0C83159D85}"/>
              </a:ext>
            </a:extLst>
          </p:cNvPr>
          <p:cNvSpPr txBox="1"/>
          <p:nvPr/>
        </p:nvSpPr>
        <p:spPr>
          <a:xfrm>
            <a:off x="8066769" y="1675932"/>
            <a:ext cx="196598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p:txBody>
      </p:sp>
      <p:grpSp>
        <p:nvGrpSpPr>
          <p:cNvPr id="31" name="Grupo 30">
            <a:extLst>
              <a:ext uri="{FF2B5EF4-FFF2-40B4-BE49-F238E27FC236}">
                <a16:creationId xmlns:a16="http://schemas.microsoft.com/office/drawing/2014/main" id="{E8F9AB25-5A8B-443F-9380-53EF14D7577B}"/>
              </a:ext>
            </a:extLst>
          </p:cNvPr>
          <p:cNvGrpSpPr/>
          <p:nvPr/>
        </p:nvGrpSpPr>
        <p:grpSpPr>
          <a:xfrm>
            <a:off x="10164508" y="1608737"/>
            <a:ext cx="1570897" cy="372489"/>
            <a:chOff x="4042" y="3636"/>
            <a:chExt cx="2925" cy="565"/>
          </a:xfrm>
        </p:grpSpPr>
        <p:cxnSp>
          <p:nvCxnSpPr>
            <p:cNvPr id="32" name="Conector recto 31">
              <a:extLst>
                <a:ext uri="{FF2B5EF4-FFF2-40B4-BE49-F238E27FC236}">
                  <a16:creationId xmlns:a16="http://schemas.microsoft.com/office/drawing/2014/main" id="{6382A8A6-4976-4AB8-AE8D-EDFE9C9C2841}"/>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3" name="Conector recto 32">
              <a:extLst>
                <a:ext uri="{FF2B5EF4-FFF2-40B4-BE49-F238E27FC236}">
                  <a16:creationId xmlns:a16="http://schemas.microsoft.com/office/drawing/2014/main" id="{B1333BD1-13C7-4994-8871-D63D5F1775BC}"/>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4" name="Conector recto 33">
              <a:extLst>
                <a:ext uri="{FF2B5EF4-FFF2-40B4-BE49-F238E27FC236}">
                  <a16:creationId xmlns:a16="http://schemas.microsoft.com/office/drawing/2014/main" id="{B6A1CD68-507D-4796-8412-7E18746643A2}"/>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35" name="CuadroTexto 34">
            <a:extLst>
              <a:ext uri="{FF2B5EF4-FFF2-40B4-BE49-F238E27FC236}">
                <a16:creationId xmlns:a16="http://schemas.microsoft.com/office/drawing/2014/main" id="{8F084D66-80E5-4EA5-8433-8E0DA873C30A}"/>
              </a:ext>
            </a:extLst>
          </p:cNvPr>
          <p:cNvSpPr txBox="1"/>
          <p:nvPr/>
        </p:nvSpPr>
        <p:spPr>
          <a:xfrm>
            <a:off x="10313461" y="1685289"/>
            <a:ext cx="1272990"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Metodología</a:t>
            </a:r>
          </a:p>
        </p:txBody>
      </p:sp>
      <p:pic>
        <p:nvPicPr>
          <p:cNvPr id="5" name="Imagen 4" descr="Imagen que contiene Gráfico de embudo&#10;&#10;Descripción generada automáticamente">
            <a:extLst>
              <a:ext uri="{FF2B5EF4-FFF2-40B4-BE49-F238E27FC236}">
                <a16:creationId xmlns:a16="http://schemas.microsoft.com/office/drawing/2014/main" id="{B0ADB72F-1DD1-42CE-A341-956D7C684E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8" name="Imagen 7" descr="Icono&#10;&#10;Descripción generada automáticamente">
            <a:extLst>
              <a:ext uri="{FF2B5EF4-FFF2-40B4-BE49-F238E27FC236}">
                <a16:creationId xmlns:a16="http://schemas.microsoft.com/office/drawing/2014/main" id="{870D48D3-E2CA-4BDF-AE2D-FBCF924822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7" name="Imagen 36" descr="Icono&#10;&#10;Descripción generada automáticamente">
            <a:extLst>
              <a:ext uri="{FF2B5EF4-FFF2-40B4-BE49-F238E27FC236}">
                <a16:creationId xmlns:a16="http://schemas.microsoft.com/office/drawing/2014/main" id="{AC0653F2-F622-47B8-B25E-E5ACC1353A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9" name="Imagen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pic>
        <p:nvPicPr>
          <p:cNvPr id="24"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63514" y="6376248"/>
            <a:ext cx="498802" cy="498802"/>
          </a:xfrm>
          <a:prstGeom prst="rect">
            <a:avLst/>
          </a:prstGeom>
        </p:spPr>
      </p:pic>
    </p:spTree>
    <p:extLst>
      <p:ext uri="{BB962C8B-B14F-4D97-AF65-F5344CB8AC3E}">
        <p14:creationId xmlns:p14="http://schemas.microsoft.com/office/powerpoint/2010/main" val="17616761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65657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APRENDIZAJE </a:t>
            </a:r>
            <a:r>
              <a:rPr lang="es-ES" b="1" dirty="0">
                <a:solidFill>
                  <a:prstClr val="white"/>
                </a:solidFill>
                <a:latin typeface="Open Sans" panose="020B0606030504020204" pitchFamily="34" charset="0"/>
              </a:rPr>
              <a:t>4</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 </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0" name="Bocadillo: rectángulo con esquinas redondeadas 9">
            <a:extLst>
              <a:ext uri="{FF2B5EF4-FFF2-40B4-BE49-F238E27FC236}">
                <a16:creationId xmlns:a16="http://schemas.microsoft.com/office/drawing/2014/main" id="{1B7BC69B-B3BB-4B64-BE9D-97A177EB02F8}"/>
              </a:ext>
            </a:extLst>
          </p:cNvPr>
          <p:cNvSpPr/>
          <p:nvPr/>
        </p:nvSpPr>
        <p:spPr>
          <a:xfrm>
            <a:off x="6816638" y="3004669"/>
            <a:ext cx="4735488" cy="182885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Bocadillo: rectángulo con esquinas redondeadas 10">
            <a:extLst>
              <a:ext uri="{FF2B5EF4-FFF2-40B4-BE49-F238E27FC236}">
                <a16:creationId xmlns:a16="http://schemas.microsoft.com/office/drawing/2014/main" id="{43686AF0-5006-45B4-975A-C4F4C383942B}"/>
              </a:ext>
            </a:extLst>
          </p:cNvPr>
          <p:cNvSpPr/>
          <p:nvPr/>
        </p:nvSpPr>
        <p:spPr>
          <a:xfrm>
            <a:off x="6832376" y="4844955"/>
            <a:ext cx="4735488" cy="49185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3078611"/>
            <a:ext cx="4362450" cy="2246769"/>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Profesor</a:t>
            </a:r>
            <a:r>
              <a:rPr lang="es-ES" sz="1400" b="1" dirty="0" smtClean="0">
                <a:solidFill>
                  <a:srgbClr val="1A3255"/>
                </a:solidFill>
                <a:latin typeface="Open Sans" panose="020B0606030504020204" pitchFamily="34" charset="0"/>
              </a:rPr>
              <a:t>: </a:t>
            </a:r>
            <a:r>
              <a:rPr lang="es-CO" sz="1400" dirty="0" smtClean="0">
                <a:solidFill>
                  <a:srgbClr val="1A3255"/>
                </a:solidFill>
                <a:latin typeface="Open Sans" panose="020B0606030504020204" pitchFamily="34" charset="0"/>
              </a:rPr>
              <a:t>Conocer </a:t>
            </a:r>
            <a:r>
              <a:rPr lang="es-CO" sz="1400" dirty="0">
                <a:solidFill>
                  <a:srgbClr val="1A3255"/>
                </a:solidFill>
                <a:latin typeface="Open Sans" panose="020B0606030504020204" pitchFamily="34" charset="0"/>
              </a:rPr>
              <a:t>los procesos de limpieza y desinfección que se implementa para las máquinas y equipos dependiendo de la actividad que </a:t>
            </a:r>
            <a:r>
              <a:rPr lang="es-CO" sz="1400" dirty="0" smtClean="0">
                <a:solidFill>
                  <a:srgbClr val="1A3255"/>
                </a:solidFill>
                <a:latin typeface="Open Sans" panose="020B0606030504020204" pitchFamily="34" charset="0"/>
              </a:rPr>
              <a:t>realicen, identificar </a:t>
            </a:r>
            <a:r>
              <a:rPr lang="es-CO" sz="1400" dirty="0">
                <a:solidFill>
                  <a:srgbClr val="1A3255"/>
                </a:solidFill>
                <a:latin typeface="Open Sans" panose="020B0606030504020204" pitchFamily="34" charset="0"/>
              </a:rPr>
              <a:t>como se realiza un proceso de limpieza y desinfección de equipos y maquinarias para asegurar que la operación sea eficiente y </a:t>
            </a:r>
            <a:r>
              <a:rPr lang="es-CO" sz="1400" dirty="0" smtClean="0">
                <a:solidFill>
                  <a:srgbClr val="1A3255"/>
                </a:solidFill>
                <a:latin typeface="Open Sans" panose="020B0606030504020204" pitchFamily="34" charset="0"/>
              </a:rPr>
              <a:t>efectiva y conocer </a:t>
            </a:r>
            <a:r>
              <a:rPr lang="es-CO" sz="1400" dirty="0">
                <a:solidFill>
                  <a:srgbClr val="1A3255"/>
                </a:solidFill>
                <a:latin typeface="Open Sans" panose="020B0606030504020204" pitchFamily="34" charset="0"/>
              </a:rPr>
              <a:t>cómo se realizan las operaciones de calibración de equipos para garantizar la distribución exacta de un insumo sobre un objetivo fijo</a:t>
            </a:r>
            <a:r>
              <a:rPr lang="es-CO" sz="1400" dirty="0" smtClean="0">
                <a:solidFill>
                  <a:srgbClr val="1A3255"/>
                </a:solidFill>
                <a:latin typeface="Open Sans" panose="020B0606030504020204" pitchFamily="34" charset="0"/>
              </a:rPr>
              <a:t>.</a:t>
            </a:r>
            <a:endParaRPr kumimoji="0" lang="es-ES" sz="1400" i="0" u="none" strike="noStrike" kern="1200" cap="none" spc="0" normalizeH="0" baseline="0" noProof="0" dirty="0" smtClean="0">
              <a:ln>
                <a:noFill/>
              </a:ln>
              <a:solidFill>
                <a:srgbClr val="1A3255"/>
              </a:solidFill>
              <a:effectLst/>
              <a:uLnTx/>
              <a:uFillTx/>
              <a:latin typeface="Open Sans" panose="020B06060305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Comprendo lo que debo realizar profesor, ¿Cuál es la información que necesito para resolver la actividad?</a:t>
            </a:r>
          </a:p>
        </p:txBody>
      </p:sp>
      <p:pic>
        <p:nvPicPr>
          <p:cNvPr id="20" name="Imagen 19"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651" y="5325459"/>
            <a:ext cx="1546469" cy="536388"/>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260" y="5314028"/>
            <a:ext cx="1582008" cy="536389"/>
          </a:xfrm>
          <a:prstGeom prst="rect">
            <a:avLst/>
          </a:prstGeom>
        </p:spPr>
      </p:pic>
      <p:pic>
        <p:nvPicPr>
          <p:cNvPr id="2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74328" y="5542764"/>
            <a:ext cx="498802" cy="49880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1447482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lang="es-ES" b="1" dirty="0">
                <a:solidFill>
                  <a:prstClr val="white"/>
                </a:solidFill>
                <a:latin typeface="Open Sans" panose="020B0606030504020204" pitchFamily="34" charset="0"/>
              </a:rPr>
              <a:t>4</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9" name="Bocadillo: rectángulo con esquinas redondeadas 8">
            <a:extLst>
              <a:ext uri="{FF2B5EF4-FFF2-40B4-BE49-F238E27FC236}">
                <a16:creationId xmlns:a16="http://schemas.microsoft.com/office/drawing/2014/main" id="{B476F0B9-1E90-490F-80E7-4F26302BD036}"/>
              </a:ext>
            </a:extLst>
          </p:cNvPr>
          <p:cNvSpPr/>
          <p:nvPr/>
        </p:nvSpPr>
        <p:spPr>
          <a:xfrm>
            <a:off x="6816638" y="2910767"/>
            <a:ext cx="4735488" cy="1112594"/>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Bocadillo: rectángulo con esquinas redondeadas 9">
            <a:extLst>
              <a:ext uri="{FF2B5EF4-FFF2-40B4-BE49-F238E27FC236}">
                <a16:creationId xmlns:a16="http://schemas.microsoft.com/office/drawing/2014/main" id="{0BAB36AD-8D3F-4E2E-8547-7B7B9404DA17}"/>
              </a:ext>
            </a:extLst>
          </p:cNvPr>
          <p:cNvSpPr/>
          <p:nvPr/>
        </p:nvSpPr>
        <p:spPr>
          <a:xfrm>
            <a:off x="6816638" y="409480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La información necesaria para resolver la actividad, la encontrarás en el contendido disponible a continuación. Recuerda descargar y desarrollar la guía de aprendizaje.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Estudiante: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¡Está bien profesor, revisaré la información y resolveré la actividad!</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a:extLst>
              <a:ext uri="{FF2B5EF4-FFF2-40B4-BE49-F238E27FC236}">
                <a16:creationId xmlns:a16="http://schemas.microsoft.com/office/drawing/2014/main" id="{85D3D9CA-EA7A-4541-A755-D1810E6C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sp>
        <p:nvSpPr>
          <p:cNvPr id="2"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Haz clic en el botón descargar actividad:</a:t>
            </a:r>
          </a:p>
        </p:txBody>
      </p:sp>
      <p:pic>
        <p:nvPicPr>
          <p:cNvPr id="5"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884093" y="5127219"/>
            <a:ext cx="498802" cy="498802"/>
          </a:xfrm>
          <a:prstGeom prst="rect">
            <a:avLst/>
          </a:prstGeom>
        </p:spPr>
      </p:pic>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7190623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19100" y="1485899"/>
            <a:ext cx="11404600" cy="166610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19100" y="1443841"/>
            <a:ext cx="11303000" cy="1708160"/>
          </a:xfrm>
          <a:prstGeom prst="rect">
            <a:avLst/>
          </a:prstGeom>
        </p:spPr>
        <p:txBody>
          <a:bodyPr wrap="square">
            <a:spAutoFit/>
          </a:bodyPr>
          <a:lstStyle/>
          <a:p>
            <a:pPr algn="ctr">
              <a:lnSpc>
                <a:spcPct val="150000"/>
              </a:lnSpc>
              <a:spcAft>
                <a:spcPts val="0"/>
              </a:spcAft>
            </a:pPr>
            <a:r>
              <a:rPr lang="es-CO" sz="1400" b="1" kern="0" dirty="0">
                <a:latin typeface="Open Sans" panose="020B0606030504020204"/>
                <a:ea typeface="Times New Roman" panose="02020603050405020304" pitchFamily="18" charset="0"/>
              </a:rPr>
              <a:t>MAQUINARIA Y EQUIPO EN ESTABLECIMIENTO DE CULTIVO</a:t>
            </a:r>
            <a:endParaRPr lang="es-CO" sz="1400" b="1" kern="0" dirty="0">
              <a:latin typeface="Open Sans" panose="020B0606030504020204"/>
            </a:endParaRPr>
          </a:p>
          <a:p>
            <a:pPr indent="457200" algn="just">
              <a:lnSpc>
                <a:spcPct val="150000"/>
              </a:lnSpc>
              <a:spcAft>
                <a:spcPts val="0"/>
              </a:spcAft>
            </a:pPr>
            <a:r>
              <a:rPr lang="es-CO" sz="1400" dirty="0">
                <a:latin typeface="Open Sans" panose="020B0606030504020204"/>
                <a:ea typeface="Arial" panose="020B0604020202020204" pitchFamily="34" charset="0"/>
              </a:rPr>
              <a:t>Luego de que el cultivo este sembrado en el terreno, se debe continuar con una serie de actividades que involucran el uso de diferentes equipos los cuales ayudan a la eficiencia de la actividad.</a:t>
            </a:r>
          </a:p>
          <a:p>
            <a:pPr indent="457200" algn="just">
              <a:lnSpc>
                <a:spcPct val="150000"/>
              </a:lnSpc>
              <a:spcAft>
                <a:spcPts val="0"/>
              </a:spcAft>
            </a:pPr>
            <a:r>
              <a:rPr lang="es-CO" sz="1400" dirty="0">
                <a:latin typeface="Open Sans" panose="020B0606030504020204"/>
                <a:ea typeface="Arial" panose="020B0604020202020204" pitchFamily="34" charset="0"/>
              </a:rPr>
              <a:t>Estos equipos se pueden clasificar así</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	Equipos para hacer aplicaciones:</a:t>
            </a:r>
          </a:p>
        </p:txBody>
      </p:sp>
      <p:sp>
        <p:nvSpPr>
          <p:cNvPr id="6" name="Rectángulo redondeado 5"/>
          <p:cNvSpPr/>
          <p:nvPr/>
        </p:nvSpPr>
        <p:spPr>
          <a:xfrm>
            <a:off x="419100" y="4106003"/>
            <a:ext cx="1950462" cy="6052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El tractor</a:t>
            </a:r>
            <a:endParaRPr lang="es-CO" sz="1600" dirty="0">
              <a:solidFill>
                <a:schemeClr val="tx1">
                  <a:lumMod val="75000"/>
                  <a:lumOff val="25000"/>
                </a:schemeClr>
              </a:solidFill>
              <a:latin typeface="Open Sans" panose="020B0606030504020204"/>
            </a:endParaRPr>
          </a:p>
        </p:txBody>
      </p:sp>
      <p:sp>
        <p:nvSpPr>
          <p:cNvPr id="10" name="Google Shape;521;p32"/>
          <p:cNvSpPr/>
          <p:nvPr/>
        </p:nvSpPr>
        <p:spPr>
          <a:xfrm>
            <a:off x="469807" y="3276017"/>
            <a:ext cx="1745331"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sp>
        <p:nvSpPr>
          <p:cNvPr id="11" name="Rectángulo redondeado 10"/>
          <p:cNvSpPr/>
          <p:nvPr/>
        </p:nvSpPr>
        <p:spPr>
          <a:xfrm>
            <a:off x="3388961" y="4106002"/>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Termo nebulizador</a:t>
            </a:r>
            <a:endParaRPr lang="es-CO" sz="1600" dirty="0">
              <a:solidFill>
                <a:schemeClr val="tx1">
                  <a:lumMod val="75000"/>
                  <a:lumOff val="25000"/>
                </a:schemeClr>
              </a:solidFill>
              <a:latin typeface="Open Sans" panose="020B0606030504020204"/>
            </a:endParaRPr>
          </a:p>
        </p:txBody>
      </p:sp>
      <p:sp>
        <p:nvSpPr>
          <p:cNvPr id="12" name="Rectángulo redondeado 11"/>
          <p:cNvSpPr/>
          <p:nvPr/>
        </p:nvSpPr>
        <p:spPr>
          <a:xfrm>
            <a:off x="6511763" y="4106002"/>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 Bomba de espalda</a:t>
            </a:r>
            <a:endParaRPr lang="es-CO" sz="1600" dirty="0">
              <a:solidFill>
                <a:schemeClr val="tx1">
                  <a:lumMod val="75000"/>
                  <a:lumOff val="25000"/>
                </a:schemeClr>
              </a:solidFill>
              <a:latin typeface="Open Sans" panose="020B0606030504020204"/>
            </a:endParaRPr>
          </a:p>
        </p:txBody>
      </p:sp>
      <p:sp>
        <p:nvSpPr>
          <p:cNvPr id="13" name="Rectángulo redondeado 12"/>
          <p:cNvSpPr/>
          <p:nvPr/>
        </p:nvSpPr>
        <p:spPr>
          <a:xfrm>
            <a:off x="9634565" y="4109830"/>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Avionetas</a:t>
            </a:r>
            <a:endParaRPr lang="es-CO" sz="1600" dirty="0">
              <a:solidFill>
                <a:schemeClr val="tx1">
                  <a:lumMod val="75000"/>
                  <a:lumOff val="25000"/>
                </a:schemeClr>
              </a:solidFill>
              <a:latin typeface="Open Sans" panose="020B0606030504020204"/>
            </a:endParaRPr>
          </a:p>
        </p:txBody>
      </p:sp>
      <p:pic>
        <p:nvPicPr>
          <p:cNvPr id="15"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100" y="4521230"/>
            <a:ext cx="434340" cy="539422"/>
          </a:xfrm>
          <a:prstGeom prst="rect">
            <a:avLst/>
          </a:prstGeom>
        </p:spPr>
      </p:pic>
      <p:pic>
        <p:nvPicPr>
          <p:cNvPr id="16"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2" name="Rectángulo 1"/>
          <p:cNvSpPr/>
          <p:nvPr/>
        </p:nvSpPr>
        <p:spPr>
          <a:xfrm>
            <a:off x="1029365" y="902286"/>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20728107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403560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29682" y="168366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Rectángulo 6"/>
          <p:cNvSpPr/>
          <p:nvPr/>
        </p:nvSpPr>
        <p:spPr>
          <a:xfrm>
            <a:off x="838266" y="2206166"/>
            <a:ext cx="10779852" cy="1668662"/>
          </a:xfrm>
          <a:prstGeom prst="rect">
            <a:avLst/>
          </a:prstGeom>
        </p:spPr>
        <p:txBody>
          <a:bodyPr wrap="square">
            <a:spAutoFit/>
          </a:bodyPr>
          <a:lstStyle/>
          <a:p>
            <a:pPr lvl="0" algn="just">
              <a:lnSpc>
                <a:spcPct val="150000"/>
              </a:lnSpc>
              <a:spcAft>
                <a:spcPts val="0"/>
              </a:spcAft>
            </a:pPr>
            <a:r>
              <a:rPr lang="es-CO" sz="1400" dirty="0">
                <a:latin typeface="Open Sans" panose="020B0606030504020204"/>
                <a:ea typeface="Cambria" panose="02040503050406030204" pitchFamily="18" charset="0"/>
              </a:rPr>
              <a:t>Este elemento es icono de la agricultura, se puede decir que casi en todo tipo de explotación existe una máquina de estas; ha sustituido la labor de los caballos y bueyes, como elemento de fuerza; se puede afirmar que es una de las herramientas más usadas en la agricultura, ya que facilita que a él se encajen otros equipos como por ejemplo el espolvoreo; el cual se utiliza en la aplicación de plaguicidas en polvo,</a:t>
            </a:r>
            <a:r>
              <a:rPr lang="es-CO" sz="1400" dirty="0">
                <a:solidFill>
                  <a:srgbClr val="FF0000"/>
                </a:solidFill>
                <a:latin typeface="Open Sans" panose="020B0606030504020204"/>
                <a:ea typeface="Times New Roman" panose="02020603050405020304" pitchFamily="18" charset="0"/>
              </a:rPr>
              <a:t> </a:t>
            </a:r>
            <a:r>
              <a:rPr lang="es-CO" sz="1400" dirty="0">
                <a:latin typeface="Open Sans" panose="020B0606030504020204"/>
                <a:ea typeface="Times New Roman" panose="02020603050405020304" pitchFamily="18" charset="0"/>
              </a:rPr>
              <a:t>en este caso se utiliza una tolva que tiene un sistema de agitación para evitar que haya encriptado, y con una rejilla en su salida inferior para que no salgan grumos, el cual ubica el producto en un conducto de aire que proviene del ventilador, para continuar al exterior por medio de unas lanzas.</a:t>
            </a:r>
            <a:endParaRPr lang="es-CO" sz="1400" dirty="0">
              <a:latin typeface="Open Sans" panose="020B0606030504020204"/>
              <a:ea typeface="Cambria" panose="02040503050406030204" pitchFamily="18" charset="0"/>
            </a:endParaRPr>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0732" y="1855216"/>
            <a:ext cx="434340" cy="539422"/>
          </a:xfrm>
          <a:prstGeom prst="rect">
            <a:avLst/>
          </a:prstGeom>
        </p:spPr>
      </p:pic>
      <p:pic>
        <p:nvPicPr>
          <p:cNvPr id="8" name="Imagen 7" descr="espolve1"/>
          <p:cNvPicPr/>
          <p:nvPr/>
        </p:nvPicPr>
        <p:blipFill>
          <a:blip r:embed="rId3">
            <a:extLst>
              <a:ext uri="{28A0092B-C50C-407E-A947-70E740481C1C}">
                <a14:useLocalDpi xmlns:a14="http://schemas.microsoft.com/office/drawing/2010/main" val="0"/>
              </a:ext>
            </a:extLst>
          </a:blip>
          <a:srcRect/>
          <a:stretch>
            <a:fillRect/>
          </a:stretch>
        </p:blipFill>
        <p:spPr bwMode="auto">
          <a:xfrm>
            <a:off x="4589098" y="3874828"/>
            <a:ext cx="3278188" cy="1821498"/>
          </a:xfrm>
          <a:prstGeom prst="rect">
            <a:avLst/>
          </a:prstGeom>
          <a:noFill/>
          <a:ln>
            <a:noFill/>
          </a:ln>
        </p:spPr>
      </p:pic>
      <p:sp>
        <p:nvSpPr>
          <p:cNvPr id="9" name="Rectángulo 8"/>
          <p:cNvSpPr/>
          <p:nvPr/>
        </p:nvSpPr>
        <p:spPr>
          <a:xfrm>
            <a:off x="4753163" y="5373160"/>
            <a:ext cx="2738250" cy="646331"/>
          </a:xfrm>
          <a:prstGeom prst="rect">
            <a:avLst/>
          </a:prstGeom>
        </p:spPr>
        <p:txBody>
          <a:bodyPr wrap="none">
            <a:spAutoFit/>
          </a:bodyPr>
          <a:lstStyle/>
          <a:p>
            <a:r>
              <a:rPr lang="es-CO" sz="3600" dirty="0">
                <a:solidFill>
                  <a:srgbClr val="FF0000"/>
                </a:solidFill>
                <a:latin typeface="Arial" panose="020B0604020202020204" pitchFamily="34" charset="0"/>
                <a:ea typeface="Times New Roman" panose="02020603050405020304" pitchFamily="18" charset="0"/>
              </a:rPr>
              <a:t> </a:t>
            </a:r>
            <a:r>
              <a:rPr lang="es-CO" sz="1400" dirty="0">
                <a:latin typeface="Open Sans" panose="020B0606030504020204"/>
                <a:ea typeface="Times New Roman" panose="02020603050405020304" pitchFamily="18" charset="0"/>
              </a:rPr>
              <a:t>Ilustración 26 tractor con espolvoreo</a:t>
            </a:r>
            <a:endParaRPr lang="es-CO" sz="1400" dirty="0">
              <a:latin typeface="Open Sans" panose="020B0606030504020204"/>
            </a:endParaRPr>
          </a:p>
        </p:txBody>
      </p:sp>
      <p:sp>
        <p:nvSpPr>
          <p:cNvPr id="11" name="Rectángulo 10"/>
          <p:cNvSpPr/>
          <p:nvPr/>
        </p:nvSpPr>
        <p:spPr>
          <a:xfrm>
            <a:off x="1275025" y="936465"/>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1800129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19100" y="1485899"/>
            <a:ext cx="11404600" cy="166610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19100" y="1443841"/>
            <a:ext cx="11303000" cy="1708160"/>
          </a:xfrm>
          <a:prstGeom prst="rect">
            <a:avLst/>
          </a:prstGeom>
        </p:spPr>
        <p:txBody>
          <a:bodyPr wrap="square">
            <a:spAutoFit/>
          </a:bodyPr>
          <a:lstStyle/>
          <a:p>
            <a:pPr algn="ctr">
              <a:lnSpc>
                <a:spcPct val="150000"/>
              </a:lnSpc>
              <a:spcAft>
                <a:spcPts val="0"/>
              </a:spcAft>
            </a:pPr>
            <a:r>
              <a:rPr lang="es-CO" sz="1400" b="1" kern="0" dirty="0">
                <a:latin typeface="Open Sans" panose="020B0606030504020204"/>
                <a:ea typeface="Times New Roman" panose="02020603050405020304" pitchFamily="18" charset="0"/>
              </a:rPr>
              <a:t>MAQUINARIA Y EQUIPO EN ESTABLECIMIENTO DE CULTIVO</a:t>
            </a:r>
            <a:endParaRPr lang="es-CO" sz="1400" b="1" kern="0" dirty="0">
              <a:latin typeface="Open Sans" panose="020B0606030504020204"/>
            </a:endParaRPr>
          </a:p>
          <a:p>
            <a:pPr indent="457200" algn="just">
              <a:lnSpc>
                <a:spcPct val="150000"/>
              </a:lnSpc>
              <a:spcAft>
                <a:spcPts val="0"/>
              </a:spcAft>
            </a:pPr>
            <a:r>
              <a:rPr lang="es-CO" sz="1400" dirty="0">
                <a:latin typeface="Open Sans" panose="020B0606030504020204"/>
                <a:ea typeface="Arial" panose="020B0604020202020204" pitchFamily="34" charset="0"/>
              </a:rPr>
              <a:t>Luego de que el cultivo este sembrado en el terreno, se debe continuar con una serie de actividades que involucran el uso de diferentes equipos los cuales ayudan a la eficiencia de la actividad.</a:t>
            </a:r>
          </a:p>
          <a:p>
            <a:pPr indent="457200" algn="just">
              <a:lnSpc>
                <a:spcPct val="150000"/>
              </a:lnSpc>
              <a:spcAft>
                <a:spcPts val="0"/>
              </a:spcAft>
            </a:pPr>
            <a:r>
              <a:rPr lang="es-CO" sz="1400" dirty="0">
                <a:latin typeface="Open Sans" panose="020B0606030504020204"/>
                <a:ea typeface="Arial" panose="020B0604020202020204" pitchFamily="34" charset="0"/>
              </a:rPr>
              <a:t>Estos equipos se pueden clasificar así</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	Equipos para hacer aplicaciones:</a:t>
            </a:r>
          </a:p>
        </p:txBody>
      </p:sp>
      <p:sp>
        <p:nvSpPr>
          <p:cNvPr id="6" name="Rectángulo redondeado 5"/>
          <p:cNvSpPr/>
          <p:nvPr/>
        </p:nvSpPr>
        <p:spPr>
          <a:xfrm>
            <a:off x="419100" y="4106003"/>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El tractor</a:t>
            </a:r>
            <a:endParaRPr lang="es-CO" sz="1600" dirty="0">
              <a:solidFill>
                <a:schemeClr val="tx1">
                  <a:lumMod val="75000"/>
                  <a:lumOff val="25000"/>
                </a:schemeClr>
              </a:solidFill>
              <a:latin typeface="Open Sans" panose="020B0606030504020204"/>
            </a:endParaRPr>
          </a:p>
        </p:txBody>
      </p:sp>
      <p:sp>
        <p:nvSpPr>
          <p:cNvPr id="10" name="Google Shape;521;p32"/>
          <p:cNvSpPr/>
          <p:nvPr/>
        </p:nvSpPr>
        <p:spPr>
          <a:xfrm>
            <a:off x="469807" y="3276017"/>
            <a:ext cx="1745331"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sp>
        <p:nvSpPr>
          <p:cNvPr id="11" name="Rectángulo redondeado 10"/>
          <p:cNvSpPr/>
          <p:nvPr/>
        </p:nvSpPr>
        <p:spPr>
          <a:xfrm>
            <a:off x="3455800" y="4101776"/>
            <a:ext cx="1950462" cy="6052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Termo nebulizador</a:t>
            </a:r>
            <a:endParaRPr lang="es-CO" sz="1600" dirty="0">
              <a:solidFill>
                <a:schemeClr val="tx1">
                  <a:lumMod val="75000"/>
                  <a:lumOff val="25000"/>
                </a:schemeClr>
              </a:solidFill>
              <a:latin typeface="Open Sans" panose="020B0606030504020204"/>
            </a:endParaRPr>
          </a:p>
        </p:txBody>
      </p:sp>
      <p:sp>
        <p:nvSpPr>
          <p:cNvPr id="12" name="Rectángulo redondeado 11"/>
          <p:cNvSpPr/>
          <p:nvPr/>
        </p:nvSpPr>
        <p:spPr>
          <a:xfrm>
            <a:off x="6523303" y="4101776"/>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 Bomba de espalda</a:t>
            </a:r>
            <a:endParaRPr lang="es-CO" sz="1600" dirty="0">
              <a:solidFill>
                <a:schemeClr val="tx1">
                  <a:lumMod val="75000"/>
                  <a:lumOff val="25000"/>
                </a:schemeClr>
              </a:solidFill>
              <a:latin typeface="Open Sans" panose="020B0606030504020204"/>
            </a:endParaRPr>
          </a:p>
        </p:txBody>
      </p:sp>
      <p:sp>
        <p:nvSpPr>
          <p:cNvPr id="13" name="Rectángulo redondeado 12"/>
          <p:cNvSpPr/>
          <p:nvPr/>
        </p:nvSpPr>
        <p:spPr>
          <a:xfrm>
            <a:off x="9590806" y="4101778"/>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Avionetas</a:t>
            </a:r>
            <a:endParaRPr lang="es-CO" sz="1600" dirty="0">
              <a:solidFill>
                <a:schemeClr val="tx1">
                  <a:lumMod val="75000"/>
                  <a:lumOff val="25000"/>
                </a:schemeClr>
              </a:solidFill>
              <a:latin typeface="Open Sans" panose="020B0606030504020204"/>
            </a:endParaRPr>
          </a:p>
        </p:txBody>
      </p:sp>
      <p:pic>
        <p:nvPicPr>
          <p:cNvPr id="15"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8305" y="4437268"/>
            <a:ext cx="434340" cy="539422"/>
          </a:xfrm>
          <a:prstGeom prst="rect">
            <a:avLst/>
          </a:prstGeom>
        </p:spPr>
      </p:pic>
      <p:pic>
        <p:nvPicPr>
          <p:cNvPr id="16"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17" name="Rectángulo 16"/>
          <p:cNvSpPr/>
          <p:nvPr/>
        </p:nvSpPr>
        <p:spPr>
          <a:xfrm>
            <a:off x="1124900" y="935179"/>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30438744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403560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29682" y="168366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Rectángulo 6"/>
          <p:cNvSpPr/>
          <p:nvPr/>
        </p:nvSpPr>
        <p:spPr>
          <a:xfrm>
            <a:off x="838266" y="2206166"/>
            <a:ext cx="10779852" cy="376000"/>
          </a:xfrm>
          <a:prstGeom prst="rect">
            <a:avLst/>
          </a:prstGeom>
        </p:spPr>
        <p:txBody>
          <a:bodyPr wrap="square">
            <a:spAutoFit/>
          </a:bodyPr>
          <a:lstStyle/>
          <a:p>
            <a:pPr lvl="0" algn="just">
              <a:lnSpc>
                <a:spcPct val="150000"/>
              </a:lnSpc>
              <a:spcAft>
                <a:spcPts val="0"/>
              </a:spcAft>
            </a:pPr>
            <a:endParaRPr lang="es-CO" sz="1400" dirty="0">
              <a:latin typeface="Open Sans" panose="020B0606030504020204"/>
              <a:ea typeface="Cambria" panose="02040503050406030204" pitchFamily="18" charset="0"/>
            </a:endParaRPr>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0732" y="1855216"/>
            <a:ext cx="434340" cy="539422"/>
          </a:xfrm>
          <a:prstGeom prst="rect">
            <a:avLst/>
          </a:prstGeom>
        </p:spPr>
      </p:pic>
      <p:sp>
        <p:nvSpPr>
          <p:cNvPr id="10" name="Rectángulo 9"/>
          <p:cNvSpPr/>
          <p:nvPr/>
        </p:nvSpPr>
        <p:spPr>
          <a:xfrm>
            <a:off x="955344" y="2143569"/>
            <a:ext cx="10739728" cy="1384995"/>
          </a:xfrm>
          <a:prstGeom prst="rect">
            <a:avLst/>
          </a:prstGeom>
        </p:spPr>
        <p:txBody>
          <a:bodyPr wrap="square">
            <a:spAutoFit/>
          </a:bodyPr>
          <a:lstStyle/>
          <a:p>
            <a:pPr lvl="0" algn="just">
              <a:lnSpc>
                <a:spcPct val="150000"/>
              </a:lnSpc>
              <a:spcAft>
                <a:spcPts val="0"/>
              </a:spcAft>
            </a:pPr>
            <a:r>
              <a:rPr lang="es-CO" sz="1400" dirty="0">
                <a:latin typeface="Open Sans" panose="020B0606030504020204"/>
                <a:ea typeface="Times New Roman" panose="02020603050405020304" pitchFamily="18" charset="0"/>
              </a:rPr>
              <a:t>(motor con aspersor en micro gota): como su nombre lo indica es un nebulizador térmico que realiza una pulverización muy fina del producto debido a que implementa el calor. Posee una cámara de combustión que hace que el </a:t>
            </a:r>
            <a:r>
              <a:rPr lang="es-CO" sz="1400" dirty="0" smtClean="0">
                <a:latin typeface="Open Sans" panose="020B0606030504020204"/>
                <a:ea typeface="Times New Roman" panose="02020603050405020304" pitchFamily="18" charset="0"/>
              </a:rPr>
              <a:t>producto </a:t>
            </a:r>
            <a:r>
              <a:rPr lang="es-CO" sz="1400" dirty="0">
                <a:latin typeface="Open Sans" panose="020B0606030504020204"/>
                <a:ea typeface="Times New Roman" panose="02020603050405020304" pitchFamily="18" charset="0"/>
              </a:rPr>
              <a:t>se transforme en un gas muy liviano y por ende con gran facilidad de flotar. </a:t>
            </a:r>
            <a:endParaRPr lang="es-CO" sz="1400" dirty="0" smtClean="0">
              <a:latin typeface="Open Sans" panose="020B0606030504020204"/>
              <a:ea typeface="Times New Roman" panose="02020603050405020304" pitchFamily="18" charset="0"/>
            </a:endParaRPr>
          </a:p>
          <a:p>
            <a:pPr lvl="0" algn="just">
              <a:lnSpc>
                <a:spcPct val="150000"/>
              </a:lnSpc>
              <a:spcAft>
                <a:spcPts val="0"/>
              </a:spcAft>
            </a:pPr>
            <a:endParaRPr lang="es-CO" sz="1400" dirty="0" smtClean="0">
              <a:latin typeface="Open Sans" panose="020B0606030504020204"/>
              <a:ea typeface="Cambria" panose="02040503050406030204" pitchFamily="18" charset="0"/>
            </a:endParaRPr>
          </a:p>
          <a:p>
            <a:pPr lvl="0" algn="just">
              <a:lnSpc>
                <a:spcPct val="150000"/>
              </a:lnSpc>
              <a:spcAft>
                <a:spcPts val="0"/>
              </a:spcAft>
            </a:pPr>
            <a:r>
              <a:rPr lang="es-CO" sz="1400" dirty="0" smtClean="0">
                <a:latin typeface="Open Sans" panose="020B0606030504020204"/>
                <a:ea typeface="Cambria" panose="02040503050406030204" pitchFamily="18" charset="0"/>
              </a:rPr>
              <a:t>Los </a:t>
            </a:r>
            <a:r>
              <a:rPr lang="es-CO" sz="1400" dirty="0" err="1" smtClean="0">
                <a:latin typeface="Open Sans" panose="020B0606030504020204"/>
                <a:ea typeface="Cambria" panose="02040503050406030204" pitchFamily="18" charset="0"/>
              </a:rPr>
              <a:t>termonebulizadores</a:t>
            </a:r>
            <a:r>
              <a:rPr lang="es-CO" sz="1400" dirty="0" smtClean="0">
                <a:latin typeface="Open Sans" panose="020B0606030504020204"/>
                <a:ea typeface="Cambria" panose="02040503050406030204" pitchFamily="18" charset="0"/>
              </a:rPr>
              <a:t> </a:t>
            </a:r>
            <a:r>
              <a:rPr lang="es-CO" sz="1400" dirty="0">
                <a:latin typeface="Open Sans" panose="020B0606030504020204"/>
                <a:ea typeface="Cambria" panose="02040503050406030204" pitchFamily="18" charset="0"/>
              </a:rPr>
              <a:t>son ampliamente usados a nivel agrícola, pecuario y para control de plagas</a:t>
            </a:r>
          </a:p>
        </p:txBody>
      </p:sp>
      <p:pic>
        <p:nvPicPr>
          <p:cNvPr id="15" name="Imagen 14" descr="Fumigación y Control de Plagas · TodoPlagas"/>
          <p:cNvPicPr/>
          <p:nvPr/>
        </p:nvPicPr>
        <p:blipFill>
          <a:blip r:embed="rId3">
            <a:extLst>
              <a:ext uri="{28A0092B-C50C-407E-A947-70E740481C1C}">
                <a14:useLocalDpi xmlns:a14="http://schemas.microsoft.com/office/drawing/2010/main" val="0"/>
              </a:ext>
            </a:extLst>
          </a:blip>
          <a:srcRect/>
          <a:stretch>
            <a:fillRect/>
          </a:stretch>
        </p:blipFill>
        <p:spPr bwMode="auto">
          <a:xfrm>
            <a:off x="4579123" y="3803691"/>
            <a:ext cx="3009033" cy="1676759"/>
          </a:xfrm>
          <a:prstGeom prst="rect">
            <a:avLst/>
          </a:prstGeom>
          <a:noFill/>
          <a:ln>
            <a:noFill/>
          </a:ln>
        </p:spPr>
      </p:pic>
      <p:sp>
        <p:nvSpPr>
          <p:cNvPr id="13" name="Rectángulo 12"/>
          <p:cNvSpPr/>
          <p:nvPr/>
        </p:nvSpPr>
        <p:spPr>
          <a:xfrm>
            <a:off x="4935215" y="5447800"/>
            <a:ext cx="2296847" cy="307777"/>
          </a:xfrm>
          <a:prstGeom prst="rect">
            <a:avLst/>
          </a:prstGeom>
        </p:spPr>
        <p:txBody>
          <a:bodyPr wrap="none">
            <a:spAutoFit/>
          </a:bodyPr>
          <a:lstStyle/>
          <a:p>
            <a:r>
              <a:rPr lang="es-CO" sz="1400" dirty="0">
                <a:latin typeface="Open Sans" panose="020B0606030504020204"/>
                <a:ea typeface="Times New Roman" panose="02020603050405020304" pitchFamily="18" charset="0"/>
              </a:rPr>
              <a:t>Ilustración 27 </a:t>
            </a:r>
            <a:r>
              <a:rPr lang="es-CO" sz="1400" dirty="0" err="1">
                <a:latin typeface="Open Sans" panose="020B0606030504020204"/>
                <a:ea typeface="Times New Roman" panose="02020603050405020304" pitchFamily="18" charset="0"/>
              </a:rPr>
              <a:t>termonebulizador</a:t>
            </a:r>
            <a:endParaRPr lang="es-CO" sz="1400" dirty="0">
              <a:latin typeface="Open Sans" panose="020B0606030504020204"/>
            </a:endParaRPr>
          </a:p>
        </p:txBody>
      </p:sp>
      <p:sp>
        <p:nvSpPr>
          <p:cNvPr id="11" name="Rectángulo 10"/>
          <p:cNvSpPr/>
          <p:nvPr/>
        </p:nvSpPr>
        <p:spPr>
          <a:xfrm>
            <a:off x="1315968" y="948742"/>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24006910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19100" y="1485899"/>
            <a:ext cx="11404600" cy="166610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19100" y="1443841"/>
            <a:ext cx="11303000" cy="1708160"/>
          </a:xfrm>
          <a:prstGeom prst="rect">
            <a:avLst/>
          </a:prstGeom>
        </p:spPr>
        <p:txBody>
          <a:bodyPr wrap="square">
            <a:spAutoFit/>
          </a:bodyPr>
          <a:lstStyle/>
          <a:p>
            <a:pPr algn="ctr">
              <a:lnSpc>
                <a:spcPct val="150000"/>
              </a:lnSpc>
              <a:spcAft>
                <a:spcPts val="0"/>
              </a:spcAft>
            </a:pPr>
            <a:r>
              <a:rPr lang="es-CO" sz="1400" b="1" kern="0" dirty="0">
                <a:latin typeface="Open Sans" panose="020B0606030504020204"/>
                <a:ea typeface="Times New Roman" panose="02020603050405020304" pitchFamily="18" charset="0"/>
              </a:rPr>
              <a:t>MAQUINARIA Y EQUIPO EN ESTABLECIMIENTO DE CULTIVO</a:t>
            </a:r>
            <a:endParaRPr lang="es-CO" sz="1400" b="1" kern="0" dirty="0">
              <a:latin typeface="Open Sans" panose="020B0606030504020204"/>
            </a:endParaRPr>
          </a:p>
          <a:p>
            <a:pPr indent="457200" algn="just">
              <a:lnSpc>
                <a:spcPct val="150000"/>
              </a:lnSpc>
              <a:spcAft>
                <a:spcPts val="0"/>
              </a:spcAft>
            </a:pPr>
            <a:r>
              <a:rPr lang="es-CO" sz="1400" dirty="0">
                <a:latin typeface="Open Sans" panose="020B0606030504020204"/>
                <a:ea typeface="Arial" panose="020B0604020202020204" pitchFamily="34" charset="0"/>
              </a:rPr>
              <a:t>Luego de que el cultivo este sembrado en el terreno, se debe continuar con una serie de actividades que involucran el uso de diferentes equipos los cuales ayudan a la eficiencia de la actividad.</a:t>
            </a:r>
          </a:p>
          <a:p>
            <a:pPr indent="457200" algn="just">
              <a:lnSpc>
                <a:spcPct val="150000"/>
              </a:lnSpc>
              <a:spcAft>
                <a:spcPts val="0"/>
              </a:spcAft>
            </a:pPr>
            <a:r>
              <a:rPr lang="es-CO" sz="1400" dirty="0">
                <a:latin typeface="Open Sans" panose="020B0606030504020204"/>
                <a:ea typeface="Arial" panose="020B0604020202020204" pitchFamily="34" charset="0"/>
              </a:rPr>
              <a:t>Estos equipos se pueden clasificar así</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	Equipos para hacer aplicaciones:</a:t>
            </a:r>
          </a:p>
        </p:txBody>
      </p:sp>
      <p:sp>
        <p:nvSpPr>
          <p:cNvPr id="6" name="Rectángulo redondeado 5"/>
          <p:cNvSpPr/>
          <p:nvPr/>
        </p:nvSpPr>
        <p:spPr>
          <a:xfrm>
            <a:off x="454895" y="4106001"/>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El tractor</a:t>
            </a:r>
            <a:endParaRPr lang="es-CO" sz="1600" dirty="0">
              <a:solidFill>
                <a:schemeClr val="tx1">
                  <a:lumMod val="75000"/>
                  <a:lumOff val="25000"/>
                </a:schemeClr>
              </a:solidFill>
              <a:latin typeface="Open Sans" panose="020B0606030504020204"/>
            </a:endParaRPr>
          </a:p>
        </p:txBody>
      </p:sp>
      <p:sp>
        <p:nvSpPr>
          <p:cNvPr id="10" name="Google Shape;521;p32"/>
          <p:cNvSpPr/>
          <p:nvPr/>
        </p:nvSpPr>
        <p:spPr>
          <a:xfrm>
            <a:off x="469807" y="3276017"/>
            <a:ext cx="1745331"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sp>
        <p:nvSpPr>
          <p:cNvPr id="11" name="Rectángulo redondeado 10"/>
          <p:cNvSpPr/>
          <p:nvPr/>
        </p:nvSpPr>
        <p:spPr>
          <a:xfrm>
            <a:off x="3415390" y="4106001"/>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Termo nebulizador</a:t>
            </a:r>
            <a:endParaRPr lang="es-CO" sz="1600" dirty="0">
              <a:solidFill>
                <a:schemeClr val="tx1">
                  <a:lumMod val="75000"/>
                  <a:lumOff val="25000"/>
                </a:schemeClr>
              </a:solidFill>
              <a:latin typeface="Open Sans" panose="020B0606030504020204"/>
            </a:endParaRPr>
          </a:p>
        </p:txBody>
      </p:sp>
      <p:sp>
        <p:nvSpPr>
          <p:cNvPr id="12" name="Rectángulo redondeado 11"/>
          <p:cNvSpPr/>
          <p:nvPr/>
        </p:nvSpPr>
        <p:spPr>
          <a:xfrm>
            <a:off x="6470472" y="4106002"/>
            <a:ext cx="1950462" cy="6052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 Bomba de espalda</a:t>
            </a:r>
            <a:endParaRPr lang="es-CO" sz="1600" dirty="0">
              <a:solidFill>
                <a:schemeClr val="tx1">
                  <a:lumMod val="75000"/>
                  <a:lumOff val="25000"/>
                </a:schemeClr>
              </a:solidFill>
              <a:latin typeface="Open Sans" panose="020B0606030504020204"/>
            </a:endParaRPr>
          </a:p>
        </p:txBody>
      </p:sp>
      <p:sp>
        <p:nvSpPr>
          <p:cNvPr id="13" name="Rectángulo redondeado 12"/>
          <p:cNvSpPr/>
          <p:nvPr/>
        </p:nvSpPr>
        <p:spPr>
          <a:xfrm>
            <a:off x="9631750" y="4106003"/>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Avionetas</a:t>
            </a:r>
            <a:endParaRPr lang="es-CO" sz="1600" dirty="0">
              <a:solidFill>
                <a:schemeClr val="tx1">
                  <a:lumMod val="75000"/>
                  <a:lumOff val="25000"/>
                </a:schemeClr>
              </a:solidFill>
              <a:latin typeface="Open Sans" panose="020B0606030504020204"/>
            </a:endParaRPr>
          </a:p>
        </p:txBody>
      </p:sp>
      <p:pic>
        <p:nvPicPr>
          <p:cNvPr id="15"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4105" y="4441494"/>
            <a:ext cx="434340" cy="539422"/>
          </a:xfrm>
          <a:prstGeom prst="rect">
            <a:avLst/>
          </a:prstGeom>
        </p:spPr>
      </p:pic>
      <p:pic>
        <p:nvPicPr>
          <p:cNvPr id="16"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14" name="Rectángulo 13"/>
          <p:cNvSpPr/>
          <p:nvPr/>
        </p:nvSpPr>
        <p:spPr>
          <a:xfrm>
            <a:off x="1165843" y="948461"/>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3864184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403560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29682" y="168366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Rectángulo 6"/>
          <p:cNvSpPr/>
          <p:nvPr/>
        </p:nvSpPr>
        <p:spPr>
          <a:xfrm>
            <a:off x="838266" y="2206166"/>
            <a:ext cx="10779852" cy="376000"/>
          </a:xfrm>
          <a:prstGeom prst="rect">
            <a:avLst/>
          </a:prstGeom>
        </p:spPr>
        <p:txBody>
          <a:bodyPr wrap="square">
            <a:spAutoFit/>
          </a:bodyPr>
          <a:lstStyle/>
          <a:p>
            <a:pPr lvl="0" algn="just">
              <a:lnSpc>
                <a:spcPct val="150000"/>
              </a:lnSpc>
              <a:spcAft>
                <a:spcPts val="0"/>
              </a:spcAft>
            </a:pPr>
            <a:endParaRPr lang="es-CO" sz="1400" dirty="0">
              <a:latin typeface="Open Sans" panose="020B0606030504020204"/>
              <a:ea typeface="Cambria" panose="02040503050406030204" pitchFamily="18" charset="0"/>
            </a:endParaRPr>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0732" y="1855216"/>
            <a:ext cx="434340" cy="539422"/>
          </a:xfrm>
          <a:prstGeom prst="rect">
            <a:avLst/>
          </a:prstGeom>
        </p:spPr>
      </p:pic>
      <p:sp>
        <p:nvSpPr>
          <p:cNvPr id="10" name="Rectángulo 9"/>
          <p:cNvSpPr/>
          <p:nvPr/>
        </p:nvSpPr>
        <p:spPr>
          <a:xfrm>
            <a:off x="955344" y="2143569"/>
            <a:ext cx="10739728" cy="2314993"/>
          </a:xfrm>
          <a:prstGeom prst="rect">
            <a:avLst/>
          </a:prstGeom>
        </p:spPr>
        <p:txBody>
          <a:bodyPr wrap="square">
            <a:spAutoFit/>
          </a:bodyPr>
          <a:lstStyle/>
          <a:p>
            <a:pPr lvl="0" algn="just">
              <a:lnSpc>
                <a:spcPct val="150000"/>
              </a:lnSpc>
              <a:spcAft>
                <a:spcPts val="0"/>
              </a:spcAft>
            </a:pPr>
            <a:r>
              <a:rPr lang="es-CO" sz="1400" dirty="0">
                <a:latin typeface="Open Sans" panose="020B0606030504020204"/>
                <a:ea typeface="Cambria" panose="02040503050406030204" pitchFamily="18" charset="0"/>
              </a:rPr>
              <a:t>E</a:t>
            </a:r>
            <a:r>
              <a:rPr lang="es-CO" sz="1400" dirty="0" smtClean="0">
                <a:latin typeface="Open Sans" panose="020B0606030504020204"/>
                <a:ea typeface="Cambria" panose="02040503050406030204" pitchFamily="18" charset="0"/>
              </a:rPr>
              <a:t>s </a:t>
            </a:r>
            <a:r>
              <a:rPr lang="es-CO" sz="1400" dirty="0">
                <a:latin typeface="Open Sans" panose="020B0606030504020204"/>
                <a:ea typeface="Cambria" panose="02040503050406030204" pitchFamily="18" charset="0"/>
              </a:rPr>
              <a:t>uno de los equipos más usados en agricultura, ya que su adquisición es de bajo coste en comparación con otros equipos y es de fácil manipulación para el operario. Posee un tanque que puede ser de plástico o metálico, aunque este es poco común; en esta recamara se almacena el líquido con el principio activo (plaguicida), se ajusta cómodamente a la espalda de quien la manipula ya que está provisto de correas. Y por último posee un aspersor que es controlado manualmente por quien lo opera. Esta máquina es útil para realizar pequeñas fumigaciones contra plagas y enfermedades de las plantas e incluso al inicio de incendios forestales.</a:t>
            </a:r>
          </a:p>
          <a:p>
            <a:pPr lvl="0" algn="just">
              <a:lnSpc>
                <a:spcPct val="150000"/>
              </a:lnSpc>
              <a:spcAft>
                <a:spcPts val="0"/>
              </a:spcAft>
            </a:pPr>
            <a:endParaRPr lang="es-CO" sz="1400" dirty="0">
              <a:latin typeface="Open Sans" panose="020B0606030504020204"/>
              <a:ea typeface="Cambria" panose="02040503050406030204" pitchFamily="18" charset="0"/>
            </a:endParaRPr>
          </a:p>
          <a:p>
            <a:pPr lvl="0" algn="just">
              <a:lnSpc>
                <a:spcPct val="150000"/>
              </a:lnSpc>
              <a:spcAft>
                <a:spcPts val="0"/>
              </a:spcAft>
            </a:pPr>
            <a:endParaRPr lang="es-CO" sz="1400" dirty="0">
              <a:latin typeface="Open Sans" panose="020B0606030504020204"/>
              <a:ea typeface="Cambria" panose="02040503050406030204" pitchFamily="18" charset="0"/>
            </a:endParaRPr>
          </a:p>
        </p:txBody>
      </p:sp>
      <p:sp>
        <p:nvSpPr>
          <p:cNvPr id="13" name="Rectángulo 12"/>
          <p:cNvSpPr/>
          <p:nvPr/>
        </p:nvSpPr>
        <p:spPr>
          <a:xfrm>
            <a:off x="5144692" y="5447800"/>
            <a:ext cx="2361031" cy="307777"/>
          </a:xfrm>
          <a:prstGeom prst="rect">
            <a:avLst/>
          </a:prstGeom>
        </p:spPr>
        <p:txBody>
          <a:bodyPr wrap="none">
            <a:spAutoFit/>
          </a:bodyPr>
          <a:lstStyle/>
          <a:p>
            <a:r>
              <a:rPr lang="es-CO" sz="1400" dirty="0">
                <a:latin typeface="Open Sans" panose="020B0606030504020204"/>
              </a:rPr>
              <a:t>Ilustración 28 bomba de espalda</a:t>
            </a:r>
          </a:p>
        </p:txBody>
      </p:sp>
      <p:pic>
        <p:nvPicPr>
          <p:cNvPr id="9" name="Imagen 8" descr="Expertos avisan sobre prevenir epidemia del dengue con urgencia - Periódico  Lo que sucedió lo que sucedio Expertos avisan sobre prevenir epidemia del  dengue con urgencia lo que sucedio"/>
          <p:cNvPicPr/>
          <p:nvPr/>
        </p:nvPicPr>
        <p:blipFill>
          <a:blip r:embed="rId3">
            <a:extLst>
              <a:ext uri="{28A0092B-C50C-407E-A947-70E740481C1C}">
                <a14:useLocalDpi xmlns:a14="http://schemas.microsoft.com/office/drawing/2010/main" val="0"/>
              </a:ext>
            </a:extLst>
          </a:blip>
          <a:srcRect/>
          <a:stretch>
            <a:fillRect/>
          </a:stretch>
        </p:blipFill>
        <p:spPr bwMode="auto">
          <a:xfrm>
            <a:off x="4877408" y="3725840"/>
            <a:ext cx="2895600" cy="1721960"/>
          </a:xfrm>
          <a:prstGeom prst="rect">
            <a:avLst/>
          </a:prstGeom>
          <a:noFill/>
          <a:ln>
            <a:noFill/>
          </a:ln>
        </p:spPr>
      </p:pic>
      <p:sp>
        <p:nvSpPr>
          <p:cNvPr id="12" name="Rectángulo 11"/>
          <p:cNvSpPr/>
          <p:nvPr/>
        </p:nvSpPr>
        <p:spPr>
          <a:xfrm>
            <a:off x="1356911" y="999895"/>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17161801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19100" y="1485899"/>
            <a:ext cx="11404600" cy="166610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19100" y="1443841"/>
            <a:ext cx="11303000" cy="1708160"/>
          </a:xfrm>
          <a:prstGeom prst="rect">
            <a:avLst/>
          </a:prstGeom>
        </p:spPr>
        <p:txBody>
          <a:bodyPr wrap="square">
            <a:spAutoFit/>
          </a:bodyPr>
          <a:lstStyle/>
          <a:p>
            <a:pPr algn="ctr">
              <a:lnSpc>
                <a:spcPct val="150000"/>
              </a:lnSpc>
              <a:spcAft>
                <a:spcPts val="0"/>
              </a:spcAft>
            </a:pPr>
            <a:r>
              <a:rPr lang="es-CO" sz="1400" b="1" kern="0" dirty="0">
                <a:latin typeface="Open Sans" panose="020B0606030504020204"/>
                <a:ea typeface="Times New Roman" panose="02020603050405020304" pitchFamily="18" charset="0"/>
              </a:rPr>
              <a:t>MAQUINARIA Y EQUIPO EN ESTABLECIMIENTO DE CULTIVO</a:t>
            </a:r>
            <a:endParaRPr lang="es-CO" sz="1400" b="1" kern="0" dirty="0">
              <a:latin typeface="Open Sans" panose="020B0606030504020204"/>
            </a:endParaRPr>
          </a:p>
          <a:p>
            <a:pPr indent="457200" algn="just">
              <a:lnSpc>
                <a:spcPct val="150000"/>
              </a:lnSpc>
              <a:spcAft>
                <a:spcPts val="0"/>
              </a:spcAft>
            </a:pPr>
            <a:r>
              <a:rPr lang="es-CO" sz="1400" dirty="0">
                <a:latin typeface="Open Sans" panose="020B0606030504020204"/>
                <a:ea typeface="Arial" panose="020B0604020202020204" pitchFamily="34" charset="0"/>
              </a:rPr>
              <a:t>Luego de que el cultivo este sembrado en el terreno, se debe continuar con una serie de actividades que involucran el uso de diferentes equipos los cuales ayudan a la eficiencia de la actividad.</a:t>
            </a:r>
          </a:p>
          <a:p>
            <a:pPr indent="457200" algn="just">
              <a:lnSpc>
                <a:spcPct val="150000"/>
              </a:lnSpc>
              <a:spcAft>
                <a:spcPts val="0"/>
              </a:spcAft>
            </a:pPr>
            <a:r>
              <a:rPr lang="es-CO" sz="1400" dirty="0">
                <a:latin typeface="Open Sans" panose="020B0606030504020204"/>
                <a:ea typeface="Arial" panose="020B0604020202020204" pitchFamily="34" charset="0"/>
              </a:rPr>
              <a:t>Estos equipos se pueden clasificar así</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	Equipos para hacer aplicaciones:</a:t>
            </a:r>
          </a:p>
        </p:txBody>
      </p:sp>
      <p:sp>
        <p:nvSpPr>
          <p:cNvPr id="6" name="Rectángulo redondeado 5"/>
          <p:cNvSpPr/>
          <p:nvPr/>
        </p:nvSpPr>
        <p:spPr>
          <a:xfrm>
            <a:off x="419100" y="4106003"/>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El tractor</a:t>
            </a:r>
            <a:endParaRPr lang="es-CO" sz="1600" dirty="0">
              <a:solidFill>
                <a:schemeClr val="tx1">
                  <a:lumMod val="75000"/>
                  <a:lumOff val="25000"/>
                </a:schemeClr>
              </a:solidFill>
              <a:latin typeface="Open Sans" panose="020B0606030504020204"/>
            </a:endParaRPr>
          </a:p>
        </p:txBody>
      </p:sp>
      <p:sp>
        <p:nvSpPr>
          <p:cNvPr id="10" name="Google Shape;521;p32"/>
          <p:cNvSpPr/>
          <p:nvPr/>
        </p:nvSpPr>
        <p:spPr>
          <a:xfrm>
            <a:off x="469807" y="3276017"/>
            <a:ext cx="1745331"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sp>
        <p:nvSpPr>
          <p:cNvPr id="11" name="Rectángulo redondeado 10"/>
          <p:cNvSpPr/>
          <p:nvPr/>
        </p:nvSpPr>
        <p:spPr>
          <a:xfrm>
            <a:off x="3436005" y="4106001"/>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Termo nebulizador</a:t>
            </a:r>
            <a:endParaRPr lang="es-CO" sz="1600" dirty="0">
              <a:solidFill>
                <a:schemeClr val="tx1">
                  <a:lumMod val="75000"/>
                  <a:lumOff val="25000"/>
                </a:schemeClr>
              </a:solidFill>
              <a:latin typeface="Open Sans" panose="020B0606030504020204"/>
            </a:endParaRPr>
          </a:p>
        </p:txBody>
      </p:sp>
      <p:sp>
        <p:nvSpPr>
          <p:cNvPr id="12" name="Rectángulo redondeado 11"/>
          <p:cNvSpPr/>
          <p:nvPr/>
        </p:nvSpPr>
        <p:spPr>
          <a:xfrm>
            <a:off x="6297875" y="4106000"/>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 Bomba de espalda</a:t>
            </a:r>
            <a:endParaRPr lang="es-CO" sz="1600" dirty="0">
              <a:solidFill>
                <a:schemeClr val="tx1">
                  <a:lumMod val="75000"/>
                  <a:lumOff val="25000"/>
                </a:schemeClr>
              </a:solidFill>
              <a:latin typeface="Open Sans" panose="020B0606030504020204"/>
            </a:endParaRPr>
          </a:p>
        </p:txBody>
      </p:sp>
      <p:sp>
        <p:nvSpPr>
          <p:cNvPr id="13" name="Rectángulo redondeado 12"/>
          <p:cNvSpPr/>
          <p:nvPr/>
        </p:nvSpPr>
        <p:spPr>
          <a:xfrm>
            <a:off x="9442427" y="4106002"/>
            <a:ext cx="1950462" cy="60520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Avionetas</a:t>
            </a:r>
            <a:endParaRPr lang="es-CO" sz="1600" dirty="0">
              <a:solidFill>
                <a:schemeClr val="tx1">
                  <a:lumMod val="75000"/>
                  <a:lumOff val="25000"/>
                </a:schemeClr>
              </a:solidFill>
              <a:latin typeface="Open Sans" panose="020B0606030504020204"/>
            </a:endParaRPr>
          </a:p>
        </p:txBody>
      </p:sp>
      <p:pic>
        <p:nvPicPr>
          <p:cNvPr id="15"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3835" y="4441494"/>
            <a:ext cx="434340" cy="539422"/>
          </a:xfrm>
          <a:prstGeom prst="rect">
            <a:avLst/>
          </a:prstGeom>
        </p:spPr>
      </p:pic>
      <p:pic>
        <p:nvPicPr>
          <p:cNvPr id="16"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14" name="Rectángulo 13"/>
          <p:cNvSpPr/>
          <p:nvPr/>
        </p:nvSpPr>
        <p:spPr>
          <a:xfrm>
            <a:off x="1070308" y="948459"/>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11342368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403560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29682" y="1683669"/>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sp>
        <p:nvSpPr>
          <p:cNvPr id="7" name="Rectángulo 6"/>
          <p:cNvSpPr/>
          <p:nvPr/>
        </p:nvSpPr>
        <p:spPr>
          <a:xfrm>
            <a:off x="838266" y="2206166"/>
            <a:ext cx="10779852" cy="376000"/>
          </a:xfrm>
          <a:prstGeom prst="rect">
            <a:avLst/>
          </a:prstGeom>
        </p:spPr>
        <p:txBody>
          <a:bodyPr wrap="square">
            <a:spAutoFit/>
          </a:bodyPr>
          <a:lstStyle/>
          <a:p>
            <a:pPr lvl="0" algn="just">
              <a:lnSpc>
                <a:spcPct val="150000"/>
              </a:lnSpc>
              <a:spcAft>
                <a:spcPts val="0"/>
              </a:spcAft>
            </a:pPr>
            <a:endParaRPr lang="es-CO" sz="1400" dirty="0">
              <a:latin typeface="Open Sans" panose="020B0606030504020204"/>
              <a:ea typeface="Cambria" panose="02040503050406030204" pitchFamily="18" charset="0"/>
            </a:endParaRPr>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0732" y="1855216"/>
            <a:ext cx="434340" cy="539422"/>
          </a:xfrm>
          <a:prstGeom prst="rect">
            <a:avLst/>
          </a:prstGeom>
        </p:spPr>
      </p:pic>
      <p:sp>
        <p:nvSpPr>
          <p:cNvPr id="10" name="Rectángulo 9"/>
          <p:cNvSpPr/>
          <p:nvPr/>
        </p:nvSpPr>
        <p:spPr>
          <a:xfrm>
            <a:off x="955344" y="2143569"/>
            <a:ext cx="10739728" cy="738664"/>
          </a:xfrm>
          <a:prstGeom prst="rect">
            <a:avLst/>
          </a:prstGeom>
        </p:spPr>
        <p:txBody>
          <a:bodyPr wrap="square">
            <a:spAutoFit/>
          </a:bodyPr>
          <a:lstStyle/>
          <a:p>
            <a:pPr lvl="0" algn="just">
              <a:lnSpc>
                <a:spcPct val="150000"/>
              </a:lnSpc>
              <a:spcAft>
                <a:spcPts val="0"/>
              </a:spcAft>
            </a:pPr>
            <a:endParaRPr lang="es-CO" sz="1400" dirty="0">
              <a:latin typeface="Open Sans" panose="020B0606030504020204"/>
              <a:ea typeface="Cambria" panose="02040503050406030204" pitchFamily="18" charset="0"/>
            </a:endParaRPr>
          </a:p>
          <a:p>
            <a:pPr lvl="0" algn="just">
              <a:lnSpc>
                <a:spcPct val="150000"/>
              </a:lnSpc>
              <a:spcAft>
                <a:spcPts val="0"/>
              </a:spcAft>
            </a:pPr>
            <a:endParaRPr lang="es-CO" sz="1400" dirty="0">
              <a:latin typeface="Open Sans" panose="020B0606030504020204"/>
              <a:ea typeface="Cambria" panose="02040503050406030204" pitchFamily="18" charset="0"/>
            </a:endParaRPr>
          </a:p>
        </p:txBody>
      </p:sp>
      <p:sp>
        <p:nvSpPr>
          <p:cNvPr id="13" name="Rectángulo 12"/>
          <p:cNvSpPr/>
          <p:nvPr/>
        </p:nvSpPr>
        <p:spPr>
          <a:xfrm>
            <a:off x="4728830" y="5357560"/>
            <a:ext cx="3357586" cy="307777"/>
          </a:xfrm>
          <a:prstGeom prst="rect">
            <a:avLst/>
          </a:prstGeom>
        </p:spPr>
        <p:txBody>
          <a:bodyPr wrap="none">
            <a:spAutoFit/>
          </a:bodyPr>
          <a:lstStyle/>
          <a:p>
            <a:r>
              <a:rPr lang="es-CO" sz="1400" dirty="0">
                <a:latin typeface="Open Sans" panose="020B0606030504020204"/>
              </a:rPr>
              <a:t>Ilustración 29 avioneta con aguilones adheridos</a:t>
            </a:r>
          </a:p>
        </p:txBody>
      </p:sp>
      <p:sp>
        <p:nvSpPr>
          <p:cNvPr id="2" name="Rectángulo 1"/>
          <p:cNvSpPr/>
          <p:nvPr/>
        </p:nvSpPr>
        <p:spPr>
          <a:xfrm>
            <a:off x="955344" y="2136339"/>
            <a:ext cx="10739728" cy="1384995"/>
          </a:xfrm>
          <a:prstGeom prst="rect">
            <a:avLst/>
          </a:prstGeom>
        </p:spPr>
        <p:txBody>
          <a:bodyPr wrap="square">
            <a:spAutoFit/>
          </a:bodyPr>
          <a:lstStyle/>
          <a:p>
            <a:pPr>
              <a:lnSpc>
                <a:spcPct val="150000"/>
              </a:lnSpc>
            </a:pPr>
            <a:r>
              <a:rPr lang="es-CO" sz="1400" dirty="0" smtClean="0">
                <a:latin typeface="Open Sans" panose="020B0606030504020204"/>
                <a:ea typeface="Times New Roman" panose="02020603050405020304" pitchFamily="18" charset="0"/>
              </a:rPr>
              <a:t>Generalmente </a:t>
            </a:r>
            <a:r>
              <a:rPr lang="es-CO" sz="1400" dirty="0">
                <a:latin typeface="Open Sans" panose="020B0606030504020204"/>
                <a:ea typeface="Times New Roman" panose="02020603050405020304" pitchFamily="18" charset="0"/>
              </a:rPr>
              <a:t>se utilizan en zonas que tienen pendientes muy profundas, o cultivos muy extensos.</a:t>
            </a:r>
            <a:r>
              <a:rPr lang="es-CO" sz="1400" b="1" dirty="0">
                <a:latin typeface="Open Sans" panose="020B0606030504020204"/>
                <a:ea typeface="Times New Roman" panose="02020603050405020304" pitchFamily="18" charset="0"/>
              </a:rPr>
              <a:t> </a:t>
            </a:r>
            <a:r>
              <a:rPr lang="es-CO" sz="1400" dirty="0">
                <a:latin typeface="Open Sans" panose="020B0606030504020204"/>
                <a:ea typeface="Times New Roman" panose="02020603050405020304" pitchFamily="18" charset="0"/>
              </a:rPr>
              <a:t>Se debe volar a una altura de 10 metros sobre la plantación o el árbol, aunque también depende de la topografía del terreno. Cuanto más cerca se realice la fumigación, mejor será el resultado, la agitación del aire provocada por la avioneta permite que haya una mejor penetración del tratamiento al follaje. Es recomendable realizar la aplicación durante las primeras horas de la mañana sin pasar de las diez.</a:t>
            </a:r>
            <a:endParaRPr lang="es-CO" sz="1400" dirty="0">
              <a:latin typeface="Open Sans" panose="020B0606030504020204"/>
            </a:endParaRPr>
          </a:p>
        </p:txBody>
      </p:sp>
      <p:pic>
        <p:nvPicPr>
          <p:cNvPr id="11" name="Imagen 10" descr="Fumigar vía aérea o terrestre es una decisión marcada por la urgencia o la  necesidad – eju.tv"/>
          <p:cNvPicPr/>
          <p:nvPr/>
        </p:nvPicPr>
        <p:blipFill>
          <a:blip r:embed="rId3">
            <a:extLst>
              <a:ext uri="{28A0092B-C50C-407E-A947-70E740481C1C}">
                <a14:useLocalDpi xmlns:a14="http://schemas.microsoft.com/office/drawing/2010/main" val="0"/>
              </a:ext>
            </a:extLst>
          </a:blip>
          <a:srcRect/>
          <a:stretch>
            <a:fillRect/>
          </a:stretch>
        </p:blipFill>
        <p:spPr bwMode="auto">
          <a:xfrm>
            <a:off x="4558352" y="3317526"/>
            <a:ext cx="3698543" cy="2018749"/>
          </a:xfrm>
          <a:prstGeom prst="rect">
            <a:avLst/>
          </a:prstGeom>
          <a:noFill/>
          <a:ln>
            <a:noFill/>
          </a:ln>
        </p:spPr>
      </p:pic>
      <p:sp>
        <p:nvSpPr>
          <p:cNvPr id="14" name="Rectángulo 13"/>
          <p:cNvSpPr/>
          <p:nvPr/>
        </p:nvSpPr>
        <p:spPr>
          <a:xfrm>
            <a:off x="1547980" y="943695"/>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3956946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1">
            <a:extLst>
              <a:ext uri="{FF2B5EF4-FFF2-40B4-BE49-F238E27FC236}">
                <a16:creationId xmlns:a16="http://schemas.microsoft.com/office/drawing/2014/main" id="{C299037F-DB34-44CC-91B5-8AD72F628493}"/>
              </a:ext>
            </a:extLst>
          </p:cNvPr>
          <p:cNvSpPr/>
          <p:nvPr/>
        </p:nvSpPr>
        <p:spPr>
          <a:xfrm>
            <a:off x="6619165" y="2855253"/>
            <a:ext cx="5130436" cy="275353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6996927" y="2927114"/>
            <a:ext cx="4515253" cy="1600438"/>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a:p>
            <a:pPr marL="0" marR="0" lvl="0" indent="0" algn="just" defTabSz="914400" rtl="0" eaLnBrk="1" fontAlgn="auto" latinLnBrk="0" hangingPunct="1">
              <a:spcBef>
                <a:spcPts val="0"/>
              </a:spcBef>
              <a:spcAft>
                <a:spcPts val="0"/>
              </a:spcAft>
              <a:buClrTx/>
              <a:buSzTx/>
              <a:buFontTx/>
              <a:buNone/>
              <a:tabLst/>
              <a:defRPr/>
            </a:pPr>
            <a:endParaRPr kumimoji="0" lang="es-ES" sz="1400" b="1" i="0" u="none" strike="noStrike" kern="1200" cap="none" spc="0" normalizeH="0" baseline="0" noProof="0" dirty="0">
              <a:ln>
                <a:noFill/>
              </a:ln>
              <a:solidFill>
                <a:srgbClr val="1A3255"/>
              </a:solidFill>
              <a:effectLst/>
              <a:uLnTx/>
              <a:uFillTx/>
              <a:latin typeface="Open Sans" panose="020B0606030504020204" pitchFamily="34" charset="0"/>
            </a:endParaRPr>
          </a:p>
          <a:p>
            <a:pPr marL="0" marR="0" lvl="0" indent="0" algn="just" defTabSz="914400" rtl="0" eaLnBrk="1" fontAlgn="auto" latinLnBrk="0" hangingPunct="1">
              <a:spcBef>
                <a:spcPts val="0"/>
              </a:spcBef>
              <a:spcAft>
                <a:spcPts val="0"/>
              </a:spcAft>
              <a:buClrTx/>
              <a:buSzTx/>
              <a:buFontTx/>
              <a:buNone/>
              <a:tabLst/>
              <a:defRPr/>
            </a:pPr>
            <a:endParaRPr kumimoji="0" lang="es-ES" sz="1400" b="1" i="0" u="none" strike="noStrike" kern="1200" cap="none" spc="0" normalizeH="0" baseline="0" noProof="0" dirty="0">
              <a:ln>
                <a:noFill/>
              </a:ln>
              <a:solidFill>
                <a:srgbClr val="1A3255"/>
              </a:solidFill>
              <a:effectLst/>
              <a:uLnTx/>
              <a:uFillTx/>
              <a:latin typeface="Open Sans" panose="020B0606030504020204" pitchFamily="34" charset="0"/>
            </a:endParaRPr>
          </a:p>
          <a:p>
            <a:pPr lvl="0" algn="just">
              <a:defRPr/>
            </a:pPr>
            <a:r>
              <a:rPr lang="es-CO" sz="1400" b="1" dirty="0" smtClean="0">
                <a:solidFill>
                  <a:schemeClr val="tx1">
                    <a:lumMod val="75000"/>
                    <a:lumOff val="25000"/>
                  </a:schemeClr>
                </a:solidFill>
                <a:latin typeface="Open Sans" panose="020B0606030504020204" pitchFamily="34" charset="0"/>
              </a:rPr>
              <a:t>1. </a:t>
            </a:r>
            <a:r>
              <a:rPr lang="es-CO" sz="1400" dirty="0" smtClean="0">
                <a:solidFill>
                  <a:schemeClr val="tx1">
                    <a:lumMod val="75000"/>
                    <a:lumOff val="25000"/>
                  </a:schemeClr>
                </a:solidFill>
                <a:latin typeface="Open Sans" panose="020B0606030504020204" pitchFamily="34" charset="0"/>
              </a:rPr>
              <a:t>MAQUINARIAS </a:t>
            </a:r>
            <a:r>
              <a:rPr lang="es-CO" sz="1400" dirty="0">
                <a:solidFill>
                  <a:schemeClr val="tx1">
                    <a:lumMod val="75000"/>
                    <a:lumOff val="25000"/>
                  </a:schemeClr>
                </a:solidFill>
                <a:latin typeface="Open Sans" panose="020B0606030504020204" pitchFamily="34" charset="0"/>
              </a:rPr>
              <a:t>Y EQUIPOS UTILIZADOS EN LA PREPARACIÓN DEL TERRENO, DE ACUERDO A LAS NECESIDADES DEL </a:t>
            </a:r>
            <a:r>
              <a:rPr lang="es-CO" sz="1400" dirty="0" smtClean="0">
                <a:solidFill>
                  <a:schemeClr val="tx1">
                    <a:lumMod val="75000"/>
                    <a:lumOff val="25000"/>
                  </a:schemeClr>
                </a:solidFill>
                <a:latin typeface="Open Sans" panose="020B0606030504020204" pitchFamily="34" charset="0"/>
              </a:rPr>
              <a:t>CULTIVO.</a:t>
            </a:r>
          </a:p>
          <a:p>
            <a:pPr lvl="0" algn="just">
              <a:defRPr/>
            </a:pPr>
            <a:r>
              <a:rPr kumimoji="0" lang="es-CO" sz="1400" b="1" i="0" u="none" strike="noStrike" kern="1200" cap="none" spc="0" normalizeH="0" baseline="0" noProof="0" dirty="0" smtClean="0">
                <a:ln>
                  <a:noFill/>
                </a:ln>
                <a:solidFill>
                  <a:schemeClr val="tx1">
                    <a:lumMod val="75000"/>
                    <a:lumOff val="25000"/>
                  </a:schemeClr>
                </a:solidFill>
                <a:effectLst/>
                <a:uLnTx/>
                <a:uFillTx/>
                <a:latin typeface="Open Sans" panose="020B0606030504020204" pitchFamily="34" charset="0"/>
              </a:rPr>
              <a:t>2</a:t>
            </a:r>
            <a:r>
              <a:rPr lang="es-CO" sz="1400" b="1" dirty="0">
                <a:solidFill>
                  <a:schemeClr val="tx1">
                    <a:lumMod val="75000"/>
                    <a:lumOff val="25000"/>
                  </a:schemeClr>
                </a:solidFill>
                <a:latin typeface="Open Sans" panose="020B0606030504020204" pitchFamily="34" charset="0"/>
              </a:rPr>
              <a:t>. </a:t>
            </a:r>
            <a:r>
              <a:rPr lang="es-CO" sz="1400" dirty="0">
                <a:solidFill>
                  <a:schemeClr val="tx1">
                    <a:lumMod val="75000"/>
                    <a:lumOff val="25000"/>
                  </a:schemeClr>
                </a:solidFill>
                <a:latin typeface="Open Sans" panose="020B0606030504020204" pitchFamily="34" charset="0"/>
              </a:rPr>
              <a:t>RELACIÓN COSTO/BENEFICIO PARA LA SELECCIÓN DEL TIPO DE RECOLECCIÓN EN UNA </a:t>
            </a:r>
            <a:r>
              <a:rPr lang="es-CO" sz="1400" dirty="0" smtClean="0">
                <a:solidFill>
                  <a:schemeClr val="tx1">
                    <a:lumMod val="75000"/>
                    <a:lumOff val="25000"/>
                  </a:schemeClr>
                </a:solidFill>
                <a:latin typeface="Open Sans" panose="020B0606030504020204" pitchFamily="34" charset="0"/>
              </a:rPr>
              <a:t>COSECHA.</a:t>
            </a:r>
            <a:endParaRPr kumimoji="0" lang="es-ES" sz="140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ndParaRPr>
          </a:p>
        </p:txBody>
      </p:sp>
      <p:pic>
        <p:nvPicPr>
          <p:cNvPr id="4"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8675" y="1806821"/>
            <a:ext cx="530557" cy="658918"/>
          </a:xfrm>
          <a:prstGeom prst="rect">
            <a:avLst/>
          </a:prstGeom>
        </p:spPr>
      </p:pic>
      <p:grpSp>
        <p:nvGrpSpPr>
          <p:cNvPr id="12" name="Grupo 11">
            <a:extLst>
              <a:ext uri="{FF2B5EF4-FFF2-40B4-BE49-F238E27FC236}">
                <a16:creationId xmlns:a16="http://schemas.microsoft.com/office/drawing/2014/main" id="{E8F50A57-09BE-4854-B232-91BEA7179552}"/>
              </a:ext>
            </a:extLst>
          </p:cNvPr>
          <p:cNvGrpSpPr/>
          <p:nvPr/>
        </p:nvGrpSpPr>
        <p:grpSpPr>
          <a:xfrm>
            <a:off x="6458340" y="1620577"/>
            <a:ext cx="1383741" cy="372489"/>
            <a:chOff x="4042" y="3636"/>
            <a:chExt cx="2925" cy="565"/>
          </a:xfrm>
        </p:grpSpPr>
        <p:cxnSp>
          <p:nvCxnSpPr>
            <p:cNvPr id="13" name="Conector recto 12">
              <a:extLst>
                <a:ext uri="{FF2B5EF4-FFF2-40B4-BE49-F238E27FC236}">
                  <a16:creationId xmlns:a16="http://schemas.microsoft.com/office/drawing/2014/main" id="{AACA6404-11E0-4B69-AB29-93B2F3014DE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4" name="Conector recto 13">
              <a:extLst>
                <a:ext uri="{FF2B5EF4-FFF2-40B4-BE49-F238E27FC236}">
                  <a16:creationId xmlns:a16="http://schemas.microsoft.com/office/drawing/2014/main" id="{E1966FD9-B94A-4208-9E4A-1E77AC479717}"/>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Conector recto 16">
              <a:extLst>
                <a:ext uri="{FF2B5EF4-FFF2-40B4-BE49-F238E27FC236}">
                  <a16:creationId xmlns:a16="http://schemas.microsoft.com/office/drawing/2014/main" id="{F3E643F7-8138-42E4-AC2C-4BE2753C522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18" name="CuadroTexto 17">
            <a:extLst>
              <a:ext uri="{FF2B5EF4-FFF2-40B4-BE49-F238E27FC236}">
                <a16:creationId xmlns:a16="http://schemas.microsoft.com/office/drawing/2014/main" id="{1CEBAA79-ECFD-401E-85A9-2A8ED795822A}"/>
              </a:ext>
            </a:extLst>
          </p:cNvPr>
          <p:cNvSpPr txBox="1"/>
          <p:nvPr/>
        </p:nvSpPr>
        <p:spPr>
          <a:xfrm>
            <a:off x="6701552" y="1675931"/>
            <a:ext cx="105657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Objetivo</a:t>
            </a:r>
          </a:p>
        </p:txBody>
      </p:sp>
      <p:grpSp>
        <p:nvGrpSpPr>
          <p:cNvPr id="19" name="Grupo 18">
            <a:extLst>
              <a:ext uri="{FF2B5EF4-FFF2-40B4-BE49-F238E27FC236}">
                <a16:creationId xmlns:a16="http://schemas.microsoft.com/office/drawing/2014/main" id="{7C5BE665-F166-45D1-B797-FDEAD5775C6D}"/>
              </a:ext>
            </a:extLst>
          </p:cNvPr>
          <p:cNvGrpSpPr/>
          <p:nvPr/>
        </p:nvGrpSpPr>
        <p:grpSpPr>
          <a:xfrm>
            <a:off x="7967252" y="1620577"/>
            <a:ext cx="2076147" cy="372489"/>
            <a:chOff x="4042" y="3636"/>
            <a:chExt cx="2925" cy="565"/>
          </a:xfrm>
        </p:grpSpPr>
        <p:cxnSp>
          <p:nvCxnSpPr>
            <p:cNvPr id="20" name="Conector recto 19">
              <a:extLst>
                <a:ext uri="{FF2B5EF4-FFF2-40B4-BE49-F238E27FC236}">
                  <a16:creationId xmlns:a16="http://schemas.microsoft.com/office/drawing/2014/main" id="{F4311317-9A99-4012-817C-0727F957AE4A}"/>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20">
              <a:extLst>
                <a:ext uri="{FF2B5EF4-FFF2-40B4-BE49-F238E27FC236}">
                  <a16:creationId xmlns:a16="http://schemas.microsoft.com/office/drawing/2014/main" id="{9BBF6926-806A-44E0-98D6-4134A32E7421}"/>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E424E431-6664-46D3-B640-44A29313C86C}"/>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3" name="CuadroTexto 22">
            <a:extLst>
              <a:ext uri="{FF2B5EF4-FFF2-40B4-BE49-F238E27FC236}">
                <a16:creationId xmlns:a16="http://schemas.microsoft.com/office/drawing/2014/main" id="{8A612CFF-9FA5-4722-83E3-516E89BC1704}"/>
              </a:ext>
            </a:extLst>
          </p:cNvPr>
          <p:cNvSpPr txBox="1"/>
          <p:nvPr/>
        </p:nvSpPr>
        <p:spPr>
          <a:xfrm>
            <a:off x="8066769" y="1675932"/>
            <a:ext cx="196598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p:txBody>
      </p:sp>
      <p:grpSp>
        <p:nvGrpSpPr>
          <p:cNvPr id="24" name="Grupo 23">
            <a:extLst>
              <a:ext uri="{FF2B5EF4-FFF2-40B4-BE49-F238E27FC236}">
                <a16:creationId xmlns:a16="http://schemas.microsoft.com/office/drawing/2014/main" id="{88BE659E-B8E2-4A22-8DA6-9A4F156666D2}"/>
              </a:ext>
            </a:extLst>
          </p:cNvPr>
          <p:cNvGrpSpPr/>
          <p:nvPr/>
        </p:nvGrpSpPr>
        <p:grpSpPr>
          <a:xfrm>
            <a:off x="10164508" y="1608737"/>
            <a:ext cx="1570897" cy="372489"/>
            <a:chOff x="4042" y="3636"/>
            <a:chExt cx="2925" cy="565"/>
          </a:xfrm>
        </p:grpSpPr>
        <p:cxnSp>
          <p:nvCxnSpPr>
            <p:cNvPr id="25" name="Conector recto 24">
              <a:extLst>
                <a:ext uri="{FF2B5EF4-FFF2-40B4-BE49-F238E27FC236}">
                  <a16:creationId xmlns:a16="http://schemas.microsoft.com/office/drawing/2014/main" id="{411451F4-5156-4A9F-B859-E8B189C4F25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25">
              <a:extLst>
                <a:ext uri="{FF2B5EF4-FFF2-40B4-BE49-F238E27FC236}">
                  <a16:creationId xmlns:a16="http://schemas.microsoft.com/office/drawing/2014/main" id="{4D8D4BBD-C7EA-4550-8DEF-6760BBF35CB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Conector recto 26">
              <a:extLst>
                <a:ext uri="{FF2B5EF4-FFF2-40B4-BE49-F238E27FC236}">
                  <a16:creationId xmlns:a16="http://schemas.microsoft.com/office/drawing/2014/main" id="{F2A791C6-D036-4A9A-A480-39728ABDE139}"/>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8" name="CuadroTexto 27">
            <a:extLst>
              <a:ext uri="{FF2B5EF4-FFF2-40B4-BE49-F238E27FC236}">
                <a16:creationId xmlns:a16="http://schemas.microsoft.com/office/drawing/2014/main" id="{C340F9E7-E409-48B6-9F81-F6D101AE0773}"/>
              </a:ext>
            </a:extLst>
          </p:cNvPr>
          <p:cNvSpPr txBox="1"/>
          <p:nvPr/>
        </p:nvSpPr>
        <p:spPr>
          <a:xfrm>
            <a:off x="10313461" y="1685289"/>
            <a:ext cx="1272990"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Metodología</a:t>
            </a:r>
          </a:p>
        </p:txBody>
      </p:sp>
      <p:pic>
        <p:nvPicPr>
          <p:cNvPr id="29" name="Imagen 28" descr="Imagen que contiene Gráfico de embudo&#10;&#10;Descripción generada automáticamente">
            <a:extLst>
              <a:ext uri="{FF2B5EF4-FFF2-40B4-BE49-F238E27FC236}">
                <a16:creationId xmlns:a16="http://schemas.microsoft.com/office/drawing/2014/main" id="{C07A55FA-0402-4F47-B072-800CA1B66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0" name="Imagen 29" descr="Icono&#10;&#10;Descripción generada automáticamente">
            <a:extLst>
              <a:ext uri="{FF2B5EF4-FFF2-40B4-BE49-F238E27FC236}">
                <a16:creationId xmlns:a16="http://schemas.microsoft.com/office/drawing/2014/main" id="{1D02855B-FEA9-45C6-9B83-BBDA97BE5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1" name="Imagen 30" descr="Icono&#10;&#10;Descripción generada automáticamente">
            <a:extLst>
              <a:ext uri="{FF2B5EF4-FFF2-40B4-BE49-F238E27FC236}">
                <a16:creationId xmlns:a16="http://schemas.microsoft.com/office/drawing/2014/main" id="{A8D5FCF8-9E3C-4CA4-A93B-7BB097F17F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7" name="Imagen 36"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2828" y="5090930"/>
            <a:ext cx="1582008" cy="536389"/>
          </a:xfrm>
          <a:prstGeom prst="rect">
            <a:avLst/>
          </a:prstGeom>
        </p:spPr>
      </p:pic>
      <p:pic>
        <p:nvPicPr>
          <p:cNvPr id="38"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58860" y="5171106"/>
            <a:ext cx="498802" cy="498802"/>
          </a:xfrm>
          <a:prstGeom prst="rect">
            <a:avLst/>
          </a:prstGeom>
        </p:spPr>
      </p:pic>
      <p:pic>
        <p:nvPicPr>
          <p:cNvPr id="33" name="Imagen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6316044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19100" y="1485899"/>
            <a:ext cx="11404600" cy="1666101"/>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19100" y="1443841"/>
            <a:ext cx="11303000" cy="1708160"/>
          </a:xfrm>
          <a:prstGeom prst="rect">
            <a:avLst/>
          </a:prstGeom>
        </p:spPr>
        <p:txBody>
          <a:bodyPr wrap="square">
            <a:spAutoFit/>
          </a:bodyPr>
          <a:lstStyle/>
          <a:p>
            <a:pPr algn="ctr">
              <a:lnSpc>
                <a:spcPct val="150000"/>
              </a:lnSpc>
              <a:spcAft>
                <a:spcPts val="0"/>
              </a:spcAft>
            </a:pPr>
            <a:r>
              <a:rPr lang="es-CO" sz="1400" b="1" kern="0" dirty="0">
                <a:latin typeface="Open Sans" panose="020B0606030504020204"/>
                <a:ea typeface="Times New Roman" panose="02020603050405020304" pitchFamily="18" charset="0"/>
              </a:rPr>
              <a:t>MAQUINARIA Y EQUIPO EN ESTABLECIMIENTO DE CULTIVO</a:t>
            </a:r>
            <a:endParaRPr lang="es-CO" sz="1400" b="1" kern="0" dirty="0">
              <a:latin typeface="Open Sans" panose="020B0606030504020204"/>
            </a:endParaRPr>
          </a:p>
          <a:p>
            <a:pPr indent="457200" algn="just">
              <a:lnSpc>
                <a:spcPct val="150000"/>
              </a:lnSpc>
              <a:spcAft>
                <a:spcPts val="0"/>
              </a:spcAft>
            </a:pPr>
            <a:r>
              <a:rPr lang="es-CO" sz="1400" dirty="0">
                <a:latin typeface="Open Sans" panose="020B0606030504020204"/>
                <a:ea typeface="Arial" panose="020B0604020202020204" pitchFamily="34" charset="0"/>
              </a:rPr>
              <a:t>Luego de que el cultivo este sembrado en el terreno, se debe continuar con una serie de actividades que involucran el uso de diferentes equipos los cuales ayudan a la eficiencia de la actividad.</a:t>
            </a:r>
          </a:p>
          <a:p>
            <a:pPr indent="457200" algn="just">
              <a:lnSpc>
                <a:spcPct val="150000"/>
              </a:lnSpc>
              <a:spcAft>
                <a:spcPts val="0"/>
              </a:spcAft>
            </a:pPr>
            <a:r>
              <a:rPr lang="es-CO" sz="1400" dirty="0">
                <a:latin typeface="Open Sans" panose="020B0606030504020204"/>
                <a:ea typeface="Arial" panose="020B0604020202020204" pitchFamily="34" charset="0"/>
              </a:rPr>
              <a:t>Estos equipos se pueden clasificar así</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	Equipos para hacer aplicaciones:</a:t>
            </a:r>
          </a:p>
        </p:txBody>
      </p:sp>
      <p:sp>
        <p:nvSpPr>
          <p:cNvPr id="6" name="Rectángulo redondeado 5"/>
          <p:cNvSpPr/>
          <p:nvPr/>
        </p:nvSpPr>
        <p:spPr>
          <a:xfrm>
            <a:off x="419100" y="4106003"/>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El tractor</a:t>
            </a:r>
            <a:endParaRPr lang="es-CO" sz="1600" dirty="0">
              <a:solidFill>
                <a:schemeClr val="tx1">
                  <a:lumMod val="75000"/>
                  <a:lumOff val="25000"/>
                </a:schemeClr>
              </a:solidFill>
              <a:latin typeface="Open Sans" panose="020B0606030504020204"/>
            </a:endParaRPr>
          </a:p>
        </p:txBody>
      </p:sp>
      <p:sp>
        <p:nvSpPr>
          <p:cNvPr id="10" name="Google Shape;521;p32"/>
          <p:cNvSpPr/>
          <p:nvPr/>
        </p:nvSpPr>
        <p:spPr>
          <a:xfrm>
            <a:off x="469807" y="3276017"/>
            <a:ext cx="1745331"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sp>
        <p:nvSpPr>
          <p:cNvPr id="11" name="Rectángulo redondeado 10"/>
          <p:cNvSpPr/>
          <p:nvPr/>
        </p:nvSpPr>
        <p:spPr>
          <a:xfrm>
            <a:off x="3436005" y="4106001"/>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Termo nebulizador</a:t>
            </a:r>
            <a:endParaRPr lang="es-CO" sz="1600" dirty="0">
              <a:solidFill>
                <a:schemeClr val="tx1">
                  <a:lumMod val="75000"/>
                  <a:lumOff val="25000"/>
                </a:schemeClr>
              </a:solidFill>
              <a:latin typeface="Open Sans" panose="020B0606030504020204"/>
            </a:endParaRPr>
          </a:p>
        </p:txBody>
      </p:sp>
      <p:sp>
        <p:nvSpPr>
          <p:cNvPr id="12" name="Rectángulo redondeado 11"/>
          <p:cNvSpPr/>
          <p:nvPr/>
        </p:nvSpPr>
        <p:spPr>
          <a:xfrm>
            <a:off x="6297875" y="4106000"/>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 Bomba de espalda</a:t>
            </a:r>
            <a:endParaRPr lang="es-CO" sz="1600" dirty="0">
              <a:solidFill>
                <a:schemeClr val="tx1">
                  <a:lumMod val="75000"/>
                  <a:lumOff val="25000"/>
                </a:schemeClr>
              </a:solidFill>
              <a:latin typeface="Open Sans" panose="020B0606030504020204"/>
            </a:endParaRPr>
          </a:p>
        </p:txBody>
      </p:sp>
      <p:sp>
        <p:nvSpPr>
          <p:cNvPr id="13" name="Rectángulo redondeado 12"/>
          <p:cNvSpPr/>
          <p:nvPr/>
        </p:nvSpPr>
        <p:spPr>
          <a:xfrm>
            <a:off x="9442427" y="4106002"/>
            <a:ext cx="1950462" cy="60520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lumMod val="75000"/>
                    <a:lumOff val="25000"/>
                  </a:schemeClr>
                </a:solidFill>
                <a:latin typeface="Open Sans" panose="020B0606030504020204"/>
              </a:rPr>
              <a:t>Avionetas</a:t>
            </a:r>
            <a:endParaRPr lang="es-CO" sz="1600" dirty="0">
              <a:solidFill>
                <a:schemeClr val="tx1">
                  <a:lumMod val="75000"/>
                  <a:lumOff val="25000"/>
                </a:schemeClr>
              </a:solidFill>
              <a:latin typeface="Open Sans" panose="020B0606030504020204"/>
            </a:endParaRPr>
          </a:p>
        </p:txBody>
      </p:sp>
      <p:pic>
        <p:nvPicPr>
          <p:cNvPr id="16" name="Imagen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15" name="Rectángulo 14"/>
          <p:cNvSpPr/>
          <p:nvPr/>
        </p:nvSpPr>
        <p:spPr>
          <a:xfrm>
            <a:off x="469807" y="935179"/>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1960183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4558351" y="1351127"/>
            <a:ext cx="5991367" cy="4585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5065592" y="2017047"/>
            <a:ext cx="5167953" cy="2677656"/>
          </a:xfrm>
          <a:prstGeom prst="rect">
            <a:avLst/>
          </a:prstGeom>
        </p:spPr>
        <p:txBody>
          <a:bodyPr wrap="square">
            <a:spAutoFit/>
          </a:bodyPr>
          <a:lstStyle/>
          <a:p>
            <a:pPr indent="457200" algn="just">
              <a:lnSpc>
                <a:spcPct val="200000"/>
              </a:lnSpc>
              <a:spcAft>
                <a:spcPts val="0"/>
              </a:spcAft>
            </a:pPr>
            <a:r>
              <a:rPr lang="es-CO" sz="1400" dirty="0">
                <a:solidFill>
                  <a:srgbClr val="000000"/>
                </a:solidFill>
                <a:latin typeface="Open Sans" panose="020B0606030504020204"/>
                <a:ea typeface="Times New Roman" panose="02020603050405020304" pitchFamily="18" charset="0"/>
              </a:rPr>
              <a:t>En los cultivos de ladera pocas veces se utiliza el tractor, la mayoría de las actividades se realizan de forma manual y como se mencionó anteriormente se utiliza para la aplicación de insumos la bomba de espalda o maquina fumigadora manual, las guadañas se utiliza en la limpia</a:t>
            </a:r>
            <a:r>
              <a:rPr lang="es-CO" sz="1400" b="1" dirty="0">
                <a:solidFill>
                  <a:srgbClr val="000000"/>
                </a:solidFill>
                <a:latin typeface="Open Sans" panose="020B0606030504020204"/>
                <a:ea typeface="Times New Roman" panose="02020603050405020304" pitchFamily="18" charset="0"/>
              </a:rPr>
              <a:t>, </a:t>
            </a:r>
            <a:r>
              <a:rPr lang="es-CO" sz="1400" dirty="0">
                <a:solidFill>
                  <a:srgbClr val="000000"/>
                </a:solidFill>
                <a:latin typeface="Open Sans" panose="020B0606030504020204"/>
                <a:ea typeface="Times New Roman" panose="02020603050405020304" pitchFamily="18" charset="0"/>
              </a:rPr>
              <a:t>en podas se usa tijeras, serruchos y herramientas de laboreo (pica, pala, machete, azadón, </a:t>
            </a:r>
            <a:r>
              <a:rPr lang="es-CO" sz="1400" dirty="0" err="1">
                <a:solidFill>
                  <a:srgbClr val="000000"/>
                </a:solidFill>
                <a:latin typeface="Open Sans" panose="020B0606030504020204"/>
                <a:ea typeface="Times New Roman" panose="02020603050405020304" pitchFamily="18" charset="0"/>
              </a:rPr>
              <a:t>palín</a:t>
            </a:r>
            <a:r>
              <a:rPr lang="es-CO" sz="1400" dirty="0">
                <a:solidFill>
                  <a:srgbClr val="000000"/>
                </a:solidFill>
                <a:latin typeface="Open Sans" panose="020B0606030504020204"/>
                <a:ea typeface="Times New Roman" panose="02020603050405020304" pitchFamily="18" charset="0"/>
              </a:rPr>
              <a:t>, etc</a:t>
            </a:r>
            <a:r>
              <a:rPr lang="es-CO" sz="1400" dirty="0" smtClean="0">
                <a:solidFill>
                  <a:srgbClr val="000000"/>
                </a:solidFill>
                <a:latin typeface="Open Sans" panose="020B0606030504020204"/>
                <a:ea typeface="Times New Roman" panose="02020603050405020304" pitchFamily="18" charset="0"/>
              </a:rPr>
              <a:t>.).</a:t>
            </a:r>
            <a:endParaRPr lang="es-CO" sz="1400" dirty="0">
              <a:latin typeface="Open Sans" panose="020B0606030504020204"/>
              <a:ea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9346" y="1678675"/>
            <a:ext cx="2631516" cy="4510584"/>
          </a:xfrm>
          <a:prstGeom prst="rect">
            <a:avLst/>
          </a:prstGeom>
        </p:spPr>
      </p:pic>
      <p:pic>
        <p:nvPicPr>
          <p:cNvPr id="7" name="Imagen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6901" y="6359198"/>
            <a:ext cx="498802" cy="498802"/>
          </a:xfrm>
          <a:prstGeom prst="rect">
            <a:avLst/>
          </a:prstGeom>
        </p:spPr>
      </p:pic>
      <p:sp>
        <p:nvSpPr>
          <p:cNvPr id="10" name="Rectángulo 9"/>
          <p:cNvSpPr/>
          <p:nvPr/>
        </p:nvSpPr>
        <p:spPr>
          <a:xfrm>
            <a:off x="1247730" y="928704"/>
            <a:ext cx="4025461" cy="376000"/>
          </a:xfrm>
          <a:prstGeom prst="rect">
            <a:avLst/>
          </a:prstGeom>
        </p:spPr>
        <p:txBody>
          <a:bodyPr wrap="none">
            <a:spAutoFit/>
          </a:bodyPr>
          <a:lstStyle/>
          <a:p>
            <a:pPr algn="ctr">
              <a:lnSpc>
                <a:spcPct val="15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Tree>
    <p:extLst>
      <p:ext uri="{BB962C8B-B14F-4D97-AF65-F5344CB8AC3E}">
        <p14:creationId xmlns:p14="http://schemas.microsoft.com/office/powerpoint/2010/main" val="28103897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5 Rectángulo redondeado">
            <a:extLst>
              <a:ext uri="{FF2B5EF4-FFF2-40B4-BE49-F238E27FC236}">
                <a16:creationId xmlns:a16="http://schemas.microsoft.com/office/drawing/2014/main" id="{EE3FCF59-0EBA-4978-9641-2C2705A948E5}"/>
              </a:ext>
            </a:extLst>
          </p:cNvPr>
          <p:cNvSpPr/>
          <p:nvPr/>
        </p:nvSpPr>
        <p:spPr>
          <a:xfrm>
            <a:off x="718502" y="1528549"/>
            <a:ext cx="5682298" cy="4429693"/>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2"/>
          <p:cNvSpPr/>
          <p:nvPr/>
        </p:nvSpPr>
        <p:spPr>
          <a:xfrm>
            <a:off x="968990" y="1596653"/>
            <a:ext cx="5295331" cy="4293483"/>
          </a:xfrm>
          <a:prstGeom prst="rect">
            <a:avLst/>
          </a:prstGeom>
        </p:spPr>
        <p:txBody>
          <a:bodyPr wrap="square">
            <a:spAutoFit/>
          </a:bodyPr>
          <a:lstStyle/>
          <a:p>
            <a:pPr indent="457200" algn="ctr">
              <a:lnSpc>
                <a:spcPct val="150000"/>
              </a:lnSpc>
              <a:spcAft>
                <a:spcPts val="0"/>
              </a:spcAft>
            </a:pPr>
            <a:r>
              <a:rPr lang="es-CO" sz="1400" b="1" dirty="0">
                <a:solidFill>
                  <a:srgbClr val="000000"/>
                </a:solidFill>
                <a:latin typeface="Open Sans" panose="020B0606030504020204"/>
                <a:ea typeface="Times New Roman" panose="02020603050405020304" pitchFamily="18" charset="0"/>
              </a:rPr>
              <a:t>LIMPIEZA Y DESINFECCIÓN DE </a:t>
            </a:r>
            <a:r>
              <a:rPr lang="es-CO" sz="1400" b="1" dirty="0" smtClean="0">
                <a:solidFill>
                  <a:srgbClr val="000000"/>
                </a:solidFill>
                <a:latin typeface="Open Sans" panose="020B0606030504020204"/>
                <a:ea typeface="Times New Roman" panose="02020603050405020304" pitchFamily="18" charset="0"/>
              </a:rPr>
              <a:t>EQUIPOS</a:t>
            </a:r>
          </a:p>
          <a:p>
            <a:pPr indent="457200" algn="just">
              <a:lnSpc>
                <a:spcPct val="150000"/>
              </a:lnSpc>
              <a:spcAft>
                <a:spcPts val="0"/>
              </a:spcAft>
            </a:pPr>
            <a:endParaRPr lang="es-CO" sz="1400" dirty="0">
              <a:latin typeface="Open Sans" panose="020B0606030504020204"/>
              <a:ea typeface="Arial" panose="020B0604020202020204" pitchFamily="34" charset="0"/>
            </a:endParaRPr>
          </a:p>
          <a:p>
            <a:pPr indent="457200" algn="just">
              <a:lnSpc>
                <a:spcPct val="150000"/>
              </a:lnSpc>
              <a:spcAft>
                <a:spcPts val="0"/>
              </a:spcAft>
            </a:pPr>
            <a:r>
              <a:rPr lang="es-CO" sz="1400" dirty="0">
                <a:solidFill>
                  <a:srgbClr val="000000"/>
                </a:solidFill>
                <a:latin typeface="Open Sans" panose="020B0606030504020204"/>
                <a:ea typeface="Times New Roman" panose="02020603050405020304" pitchFamily="18" charset="0"/>
              </a:rPr>
              <a:t>Es muy importante tener en cuenta que para que se dé un uso correcto de los equipos, estos duren a través del tiempo y se evite la propagación de plagas, se deben limpiar antes y después de la actividad (hipoclorito o vinagre), en el caso de las bombas se debe realizar triple lavado para evitar que residuos anteriores queden en ella.</a:t>
            </a:r>
            <a:endParaRPr lang="es-CO" sz="1400" dirty="0">
              <a:latin typeface="Open Sans" panose="020B0606030504020204"/>
              <a:ea typeface="Arial" panose="020B0604020202020204" pitchFamily="34" charset="0"/>
            </a:endParaRPr>
          </a:p>
          <a:p>
            <a:pPr indent="457200" algn="just">
              <a:lnSpc>
                <a:spcPct val="150000"/>
              </a:lnSpc>
              <a:spcAft>
                <a:spcPts val="0"/>
              </a:spcAft>
            </a:pPr>
            <a:r>
              <a:rPr lang="es-CO" sz="1400" dirty="0">
                <a:solidFill>
                  <a:srgbClr val="000000"/>
                </a:solidFill>
                <a:latin typeface="Open Sans" panose="020B0606030504020204"/>
                <a:ea typeface="Times New Roman" panose="02020603050405020304" pitchFamily="18" charset="0"/>
              </a:rPr>
              <a:t>Los equipos para aplicar productos fitosanitarios necesitan un estricto proceso de limpieza y desinfección que asegure que las aplicaciones y tratamientos se realicen de forma eficiente y uniforme; de esta forma se contribuye a un ahorro del producto y una mejor eficiencia, reducción en los tiempos de aplicación, menor contaminación ambiental y disminución en los riesgos implícitos a la aplicación de plaguicidas.</a:t>
            </a:r>
            <a:endParaRPr lang="es-CO" sz="1400" dirty="0">
              <a:latin typeface="Open Sans" panose="020B0606030504020204"/>
              <a:ea typeface="Arial" panose="020B0604020202020204" pitchFamily="34" charset="0"/>
            </a:endParaRPr>
          </a:p>
        </p:txBody>
      </p:sp>
      <p:sp>
        <p:nvSpPr>
          <p:cNvPr id="4" name="Rectángulo 3"/>
          <p:cNvSpPr/>
          <p:nvPr/>
        </p:nvSpPr>
        <p:spPr>
          <a:xfrm>
            <a:off x="6787486" y="1488931"/>
            <a:ext cx="4826758" cy="4401205"/>
          </a:xfrm>
          <a:prstGeom prst="rect">
            <a:avLst/>
          </a:prstGeom>
        </p:spPr>
        <p:txBody>
          <a:bodyPr wrap="square">
            <a:spAutoFit/>
          </a:bodyPr>
          <a:lstStyle/>
          <a:p>
            <a:pPr indent="457200" algn="just">
              <a:spcAft>
                <a:spcPts val="0"/>
              </a:spcAft>
            </a:pPr>
            <a:r>
              <a:rPr lang="es-CO" sz="1400" dirty="0">
                <a:solidFill>
                  <a:schemeClr val="tx1">
                    <a:lumMod val="75000"/>
                    <a:lumOff val="25000"/>
                  </a:schemeClr>
                </a:solidFill>
                <a:latin typeface="Open Sans" panose="020B0606030504020204"/>
                <a:ea typeface="Times New Roman" panose="02020603050405020304" pitchFamily="18" charset="0"/>
              </a:rPr>
              <a:t>Un mantenimiento deficiente del equipo puede ocasionar la distribución inadecuada del producto al ser aplicado; igualmente los desajustes o averías causadas por el deterioro de este pueden dar lugar a fugas del insumo en lugares inapropiados.</a:t>
            </a:r>
            <a:endParaRPr lang="es-CO" sz="1400" dirty="0">
              <a:solidFill>
                <a:schemeClr val="tx1">
                  <a:lumMod val="75000"/>
                  <a:lumOff val="25000"/>
                </a:schemeClr>
              </a:solidFill>
              <a:latin typeface="Open Sans" panose="020B0606030504020204"/>
              <a:ea typeface="Arial" panose="020B0604020202020204" pitchFamily="34" charset="0"/>
            </a:endParaRPr>
          </a:p>
          <a:p>
            <a:pPr indent="457200" algn="just">
              <a:spcAft>
                <a:spcPts val="0"/>
              </a:spcAft>
            </a:pPr>
            <a:r>
              <a:rPr lang="es-CO" sz="1400" dirty="0">
                <a:solidFill>
                  <a:schemeClr val="tx1">
                    <a:lumMod val="75000"/>
                    <a:lumOff val="25000"/>
                  </a:schemeClr>
                </a:solidFill>
                <a:latin typeface="Open Sans" panose="020B0606030504020204"/>
                <a:ea typeface="Times New Roman" panose="02020603050405020304" pitchFamily="18" charset="0"/>
              </a:rPr>
              <a:t>Para garantizar la conservación de los equipos fitosanitarios y su buen funcionamiento se debe realizar el lavado siempre al inicio de cada ciclo de tratamiento, al igual que cuando se cambie de producto. Es de vital importancia tener presente que una vez terminada la jornada laboral no debe quedar ningún residuo del producto en los equipos utilizados.</a:t>
            </a:r>
            <a:endParaRPr lang="es-CO" sz="1400" dirty="0">
              <a:solidFill>
                <a:schemeClr val="tx1">
                  <a:lumMod val="75000"/>
                  <a:lumOff val="25000"/>
                </a:schemeClr>
              </a:solidFill>
              <a:latin typeface="Open Sans" panose="020B0606030504020204"/>
              <a:ea typeface="Arial" panose="020B0604020202020204" pitchFamily="34" charset="0"/>
            </a:endParaRPr>
          </a:p>
          <a:p>
            <a:pPr indent="457200" algn="just">
              <a:spcAft>
                <a:spcPts val="0"/>
              </a:spcAft>
            </a:pPr>
            <a:r>
              <a:rPr lang="es-CO" sz="1400" dirty="0">
                <a:solidFill>
                  <a:schemeClr val="tx1">
                    <a:lumMod val="75000"/>
                    <a:lumOff val="25000"/>
                  </a:schemeClr>
                </a:solidFill>
                <a:latin typeface="Open Sans" panose="020B0606030504020204"/>
                <a:ea typeface="Times New Roman" panose="02020603050405020304" pitchFamily="18" charset="0"/>
              </a:rPr>
              <a:t>Al momento de lavar los equipos es necesario abrir todas sus llaves y boquillas para que no quede ningún resto del producto. Este lavado debe realizarse en un área específica que no genere contaminación ambiental y el agua residual de ser desechada se debe garantizar que sea de forma segura. Está prohibido realizar el lavado de estos equipos a menos de 50 metros de una fuente de agua superficial o subterránea.</a:t>
            </a:r>
            <a:endParaRPr lang="es-CO" sz="1400" dirty="0">
              <a:solidFill>
                <a:schemeClr val="tx1">
                  <a:lumMod val="75000"/>
                  <a:lumOff val="25000"/>
                </a:schemeClr>
              </a:solidFill>
              <a:latin typeface="Open Sans" panose="020B0606030504020204"/>
              <a:ea typeface="Arial" panose="020B0604020202020204" pitchFamily="34" charset="0"/>
            </a:endParaRPr>
          </a:p>
          <a:p>
            <a:pPr indent="457200" algn="just">
              <a:spcAft>
                <a:spcPts val="0"/>
              </a:spcAft>
            </a:pPr>
            <a:r>
              <a:rPr lang="es-CO" sz="1400" dirty="0">
                <a:solidFill>
                  <a:schemeClr val="tx1">
                    <a:lumMod val="75000"/>
                    <a:lumOff val="25000"/>
                  </a:schemeClr>
                </a:solidFill>
                <a:latin typeface="Open Sans" panose="020B0606030504020204"/>
                <a:ea typeface="Times New Roman" panose="02020603050405020304" pitchFamily="18" charset="0"/>
              </a:rPr>
              <a:t>Un proceso de limpieza y desinfección efectivo del equipo reduce los riesgos toxicológicos y contribuyen a la seguridad del operario.</a:t>
            </a:r>
            <a:endParaRPr lang="es-CO" sz="1400" dirty="0">
              <a:solidFill>
                <a:schemeClr val="tx1">
                  <a:lumMod val="75000"/>
                  <a:lumOff val="25000"/>
                </a:schemeClr>
              </a:solidFill>
              <a:latin typeface="Open Sans" panose="020B0606030504020204"/>
              <a:ea typeface="Arial" panose="020B0604020202020204" pitchFamily="34" charset="0"/>
            </a:endParaRPr>
          </a:p>
        </p:txBody>
      </p:sp>
      <p:sp>
        <p:nvSpPr>
          <p:cNvPr id="5" name="Rectángulo 4"/>
          <p:cNvSpPr/>
          <p:nvPr/>
        </p:nvSpPr>
        <p:spPr>
          <a:xfrm>
            <a:off x="-759725" y="417279"/>
            <a:ext cx="7160525" cy="1077218"/>
          </a:xfrm>
          <a:prstGeom prst="rect">
            <a:avLst/>
          </a:prstGeom>
        </p:spPr>
        <p:txBody>
          <a:bodyPr wrap="square">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gn="ctr">
              <a:lnSpc>
                <a:spcPct val="20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pic>
        <p:nvPicPr>
          <p:cNvPr id="6"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70887" y="6359198"/>
            <a:ext cx="498802" cy="498802"/>
          </a:xfrm>
          <a:prstGeom prst="rect">
            <a:avLst/>
          </a:prstGeom>
        </p:spPr>
      </p:pic>
    </p:spTree>
    <p:extLst>
      <p:ext uri="{BB962C8B-B14F-4D97-AF65-F5344CB8AC3E}">
        <p14:creationId xmlns:p14="http://schemas.microsoft.com/office/powerpoint/2010/main" val="4257729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59725" y="417279"/>
            <a:ext cx="7160525" cy="1077218"/>
          </a:xfrm>
          <a:prstGeom prst="rect">
            <a:avLst/>
          </a:prstGeom>
        </p:spPr>
        <p:txBody>
          <a:bodyPr wrap="square">
            <a:spAutoFit/>
          </a:bodyPr>
          <a:lstStyle/>
          <a:p>
            <a:pPr indent="457200" algn="just">
              <a:lnSpc>
                <a:spcPct val="200000"/>
              </a:lnSpc>
              <a:spcAft>
                <a:spcPts val="0"/>
              </a:spcAft>
            </a:pPr>
            <a:r>
              <a:rPr lang="es-CO" dirty="0">
                <a:highlight>
                  <a:srgbClr val="FFFFFF"/>
                </a:highlight>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algn="ctr">
              <a:lnSpc>
                <a:spcPct val="200000"/>
              </a:lnSpc>
              <a:spcAft>
                <a:spcPts val="0"/>
              </a:spcAft>
            </a:pPr>
            <a:r>
              <a:rPr lang="es-CO" sz="1400" b="1" kern="0" dirty="0">
                <a:solidFill>
                  <a:schemeClr val="accent1"/>
                </a:solidFill>
                <a:latin typeface="Open Sans" panose="020B0606030504020204"/>
                <a:ea typeface="Times New Roman" panose="02020603050405020304" pitchFamily="18" charset="0"/>
              </a:rPr>
              <a:t>MAQUINARIA Y EQUIPO EN ESTABLECIMIENTO DE CULTIVO</a:t>
            </a:r>
            <a:endParaRPr lang="es-CO" sz="1400" b="1" kern="0" dirty="0">
              <a:solidFill>
                <a:schemeClr val="accent1"/>
              </a:solidFill>
              <a:latin typeface="Open Sans" panose="020B0606030504020204"/>
            </a:endParaRPr>
          </a:p>
        </p:txBody>
      </p:sp>
      <p:sp>
        <p:nvSpPr>
          <p:cNvPr id="4" name="Rectángulo redondeado 3"/>
          <p:cNvSpPr/>
          <p:nvPr/>
        </p:nvSpPr>
        <p:spPr>
          <a:xfrm>
            <a:off x="2729132" y="1786597"/>
            <a:ext cx="9144000" cy="406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3019865" y="1786597"/>
            <a:ext cx="8726658" cy="4334776"/>
          </a:xfrm>
          <a:prstGeom prst="rect">
            <a:avLst/>
          </a:prstGeom>
        </p:spPr>
        <p:txBody>
          <a:bodyPr wrap="square">
            <a:spAutoFit/>
          </a:bodyPr>
          <a:lstStyle/>
          <a:p>
            <a:pPr indent="457200" algn="ctr">
              <a:lnSpc>
                <a:spcPct val="150000"/>
              </a:lnSpc>
              <a:spcAft>
                <a:spcPts val="0"/>
              </a:spcAft>
            </a:pPr>
            <a:r>
              <a:rPr lang="es-CO" sz="1400" b="1" dirty="0">
                <a:solidFill>
                  <a:srgbClr val="000000"/>
                </a:solidFill>
                <a:latin typeface="Open Sans" panose="020B0606030504020204"/>
                <a:ea typeface="Times New Roman" panose="02020603050405020304" pitchFamily="18" charset="0"/>
              </a:rPr>
              <a:t>CALIBRACIÓN DE EQUIPOS</a:t>
            </a:r>
            <a:endParaRPr lang="es-CO" sz="1400" dirty="0">
              <a:latin typeface="Open Sans" panose="020B0606030504020204"/>
              <a:ea typeface="Arial" panose="020B0604020202020204" pitchFamily="34" charset="0"/>
            </a:endParaRPr>
          </a:p>
          <a:p>
            <a:pPr indent="457200" algn="just">
              <a:lnSpc>
                <a:spcPct val="150000"/>
              </a:lnSpc>
              <a:spcAft>
                <a:spcPts val="0"/>
              </a:spcAft>
            </a:pPr>
            <a:r>
              <a:rPr lang="es-CO" sz="1400" dirty="0">
                <a:solidFill>
                  <a:srgbClr val="000000"/>
                </a:solidFill>
                <a:latin typeface="Open Sans" panose="020B0606030504020204"/>
                <a:ea typeface="Times New Roman" panose="02020603050405020304" pitchFamily="18" charset="0"/>
              </a:rPr>
              <a:t>En una aplicación fitosanitaria se pretenden dos propósitos específicos: la eficacia para controlar el organismo que está afectando el cultivo y la eficiencia que permita un máximo aprovechamiento del producto con el menor costo de aplicación. Para lograr estos dos objetivos “eficiencia y eficacia” es necesario emplear equipos de aplicación apropiados acorde con las características del cultivo y que estos estén en óptimo estado de funcionamiento y bien calibrados que nos permitan colocar el producto en el área específica y en la dosis y coberturas indicadas</a:t>
            </a:r>
            <a:r>
              <a:rPr lang="es-CO" sz="1400" dirty="0" smtClean="0">
                <a:solidFill>
                  <a:srgbClr val="000000"/>
                </a:solidFill>
                <a:latin typeface="Open Sans" panose="020B0606030504020204"/>
                <a:ea typeface="Times New Roman" panose="02020603050405020304" pitchFamily="18"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La calibración entonces se define como el conjunto de operaciones que garantiza la exacta distribución de una cantidad determinada de un producto fitosanitario sobre un objetivo fijo</a:t>
            </a:r>
            <a:r>
              <a:rPr lang="es-CO" sz="1400" dirty="0" smtClean="0">
                <a:latin typeface="Open Sans" panose="020B0606030504020204"/>
                <a:ea typeface="Arial" panose="020B0604020202020204" pitchFamily="34" charset="0"/>
              </a:rPr>
              <a:t>.</a:t>
            </a:r>
          </a:p>
          <a:p>
            <a:pPr indent="457200" algn="just">
              <a:lnSpc>
                <a:spcPct val="150000"/>
              </a:lnSpc>
              <a:spcAft>
                <a:spcPts val="0"/>
              </a:spcAft>
            </a:pPr>
            <a:r>
              <a:rPr lang="es-CO" sz="1400" dirty="0">
                <a:latin typeface="Open Sans" panose="020B0606030504020204"/>
                <a:ea typeface="Arial" panose="020B0604020202020204" pitchFamily="34" charset="0"/>
              </a:rPr>
              <a:t>En términos más específicos la calibración consiste en la preparación y puesta a punto de un equipo para realizar exitosamente las aplicaciones de los tratamientos.</a:t>
            </a:r>
          </a:p>
          <a:p>
            <a:pPr indent="457200" algn="just">
              <a:lnSpc>
                <a:spcPct val="150000"/>
              </a:lnSpc>
              <a:spcAft>
                <a:spcPts val="0"/>
              </a:spcAft>
            </a:pPr>
            <a:r>
              <a:rPr lang="es-CO" sz="1400" dirty="0">
                <a:latin typeface="Open Sans" panose="020B0606030504020204"/>
                <a:ea typeface="Arial" panose="020B0604020202020204" pitchFamily="34" charset="0"/>
              </a:rPr>
              <a:t>La persona encargada de operar el equipo debe conocer muy bien las calibraciones óptimas dadas por el fabricante  para que su funcionamiento sea el esperado.</a:t>
            </a:r>
          </a:p>
          <a:p>
            <a:pPr indent="457200" algn="just">
              <a:lnSpc>
                <a:spcPct val="200000"/>
              </a:lnSpc>
              <a:spcAft>
                <a:spcPts val="0"/>
              </a:spcAft>
            </a:pPr>
            <a:endParaRPr lang="es-CO" sz="1400" dirty="0">
              <a:latin typeface="Open Sans" panose="020B0606030504020204"/>
              <a:ea typeface="Arial" panose="020B0604020202020204" pitchFamily="34" charset="0"/>
            </a:endParaRPr>
          </a:p>
        </p:txBody>
      </p:sp>
      <p:pic>
        <p:nvPicPr>
          <p:cNvPr id="6"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70887" y="6359198"/>
            <a:ext cx="498802" cy="498802"/>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551" y="1429727"/>
            <a:ext cx="2788289" cy="4779302"/>
          </a:xfrm>
          <a:prstGeom prst="rect">
            <a:avLst/>
          </a:prstGeom>
        </p:spPr>
      </p:pic>
    </p:spTree>
    <p:extLst>
      <p:ext uri="{BB962C8B-B14F-4D97-AF65-F5344CB8AC3E}">
        <p14:creationId xmlns:p14="http://schemas.microsoft.com/office/powerpoint/2010/main" val="1171721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2"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a:extLst>
              <a:ext uri="{FF2B5EF4-FFF2-40B4-BE49-F238E27FC236}">
                <a16:creationId xmlns:a16="http://schemas.microsoft.com/office/drawing/2014/main" id="{30A03B4E-991A-4907-86A2-B65D2EA791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8343" y="479415"/>
            <a:ext cx="1405746" cy="1405746"/>
          </a:xfrm>
          <a:prstGeom prst="rect">
            <a:avLst/>
          </a:prstGeom>
        </p:spPr>
      </p:pic>
      <p:sp>
        <p:nvSpPr>
          <p:cNvPr id="14" name="Rectángulo redondeado 9">
            <a:extLst>
              <a:ext uri="{FF2B5EF4-FFF2-40B4-BE49-F238E27FC236}">
                <a16:creationId xmlns:a16="http://schemas.microsoft.com/office/drawing/2014/main" id="{F15CE924-FC19-4B0C-A9F3-71254E65FFB5}"/>
              </a:ext>
            </a:extLst>
          </p:cNvPr>
          <p:cNvSpPr/>
          <p:nvPr/>
        </p:nvSpPr>
        <p:spPr>
          <a:xfrm>
            <a:off x="580016" y="2072950"/>
            <a:ext cx="10814815" cy="480546"/>
          </a:xfrm>
          <a:prstGeom prst="roundRect">
            <a:avLst/>
          </a:prstGeom>
          <a:noFill/>
          <a:ln w="381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solidFill>
                  <a:srgbClr val="2C538E"/>
                </a:solidFill>
                <a:latin typeface="Open Sans" panose="020B0606030504020204" pitchFamily="34" charset="0"/>
              </a:rPr>
              <a:t>Arrastra cada elemento de la columna izquierda con su descripción correspondiente:</a:t>
            </a:r>
          </a:p>
        </p:txBody>
      </p:sp>
      <p:sp>
        <p:nvSpPr>
          <p:cNvPr id="16" name="Rectángulo 15">
            <a:extLst>
              <a:ext uri="{FF2B5EF4-FFF2-40B4-BE49-F238E27FC236}">
                <a16:creationId xmlns:a16="http://schemas.microsoft.com/office/drawing/2014/main" id="{C1AB5CB3-D929-4CC6-B627-331DA20E52D3}"/>
              </a:ext>
            </a:extLst>
          </p:cNvPr>
          <p:cNvSpPr/>
          <p:nvPr/>
        </p:nvSpPr>
        <p:spPr>
          <a:xfrm>
            <a:off x="580016" y="1512872"/>
            <a:ext cx="2486130" cy="496674"/>
          </a:xfrm>
          <a:prstGeom prst="rect">
            <a:avLst/>
          </a:prstGeom>
        </p:spPr>
        <p:txBody>
          <a:bodyPr wrap="none">
            <a:spAutoFit/>
          </a:bodyPr>
          <a:lstStyle/>
          <a:p>
            <a:pPr algn="ctr">
              <a:lnSpc>
                <a:spcPct val="150000"/>
              </a:lnSpc>
              <a:spcAft>
                <a:spcPts val="800"/>
              </a:spcAft>
            </a:pPr>
            <a:r>
              <a:rPr lang="es-ES" sz="2000" b="1" dirty="0">
                <a:solidFill>
                  <a:srgbClr val="2C538E"/>
                </a:solidFill>
                <a:latin typeface="Open Sans" panose="020B0606030504020204" pitchFamily="34" charset="0"/>
                <a:ea typeface="Open Sans" panose="020B0606030504020204" pitchFamily="34" charset="0"/>
                <a:cs typeface="Open Sans" panose="020B0606030504020204" pitchFamily="34" charset="0"/>
              </a:rPr>
              <a:t>EMPAREJAMIENTO</a:t>
            </a:r>
            <a:endPar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7" name="Rectángulo: esquinas redondeadas 16">
            <a:extLst>
              <a:ext uri="{FF2B5EF4-FFF2-40B4-BE49-F238E27FC236}">
                <a16:creationId xmlns:a16="http://schemas.microsoft.com/office/drawing/2014/main" id="{ED1014EB-D749-4A0E-A406-A7142DC5C1AE}"/>
              </a:ext>
            </a:extLst>
          </p:cNvPr>
          <p:cNvSpPr/>
          <p:nvPr/>
        </p:nvSpPr>
        <p:spPr>
          <a:xfrm>
            <a:off x="580016" y="2651971"/>
            <a:ext cx="3332301" cy="67219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r>
              <a:rPr lang="es-ES" sz="1600" b="1" dirty="0" smtClean="0">
                <a:solidFill>
                  <a:schemeClr val="tx2"/>
                </a:solidFill>
                <a:latin typeface="Open Sans" panose="020B0604020202020204" charset="0"/>
                <a:ea typeface="Open Sans" panose="020B0604020202020204" charset="0"/>
                <a:cs typeface="Open Sans" panose="020B0604020202020204" charset="0"/>
              </a:rPr>
              <a:t>TRATOR</a:t>
            </a:r>
            <a:endParaRPr lang="es-CO" sz="1600" b="1" dirty="0">
              <a:solidFill>
                <a:schemeClr val="tx2"/>
              </a:solidFill>
              <a:latin typeface="Open Sans" panose="020B0604020202020204" charset="0"/>
              <a:ea typeface="Open Sans" panose="020B0604020202020204" charset="0"/>
              <a:cs typeface="Open Sans" panose="020B0604020202020204" charset="0"/>
            </a:endParaRPr>
          </a:p>
        </p:txBody>
      </p:sp>
      <p:sp>
        <p:nvSpPr>
          <p:cNvPr id="18" name="Rectángulo: esquinas redondeadas 17">
            <a:extLst>
              <a:ext uri="{FF2B5EF4-FFF2-40B4-BE49-F238E27FC236}">
                <a16:creationId xmlns:a16="http://schemas.microsoft.com/office/drawing/2014/main" id="{EE9DE242-AE30-43E7-843B-E756E107F635}"/>
              </a:ext>
            </a:extLst>
          </p:cNvPr>
          <p:cNvSpPr/>
          <p:nvPr/>
        </p:nvSpPr>
        <p:spPr>
          <a:xfrm>
            <a:off x="4429849" y="2693784"/>
            <a:ext cx="6964982" cy="672191"/>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solidFill>
                <a:latin typeface="Open Sans" panose="020B0604020202020204"/>
              </a:rPr>
              <a:t>Este elemento es icono de la agricultura, se puede decir que casi en todo tipo de explotación existe una máquina de estas; ha sustituido la labor de los caballos y bueyes, como elemento de fuerza; se puede afirmar que es una de las herramientas más usadas en la agricultura</a:t>
            </a:r>
          </a:p>
        </p:txBody>
      </p:sp>
      <p:sp>
        <p:nvSpPr>
          <p:cNvPr id="19" name="Rectángulo: esquinas redondeadas 18">
            <a:extLst>
              <a:ext uri="{FF2B5EF4-FFF2-40B4-BE49-F238E27FC236}">
                <a16:creationId xmlns:a16="http://schemas.microsoft.com/office/drawing/2014/main" id="{C67740AF-8890-4382-B627-834F79F73CEF}"/>
              </a:ext>
            </a:extLst>
          </p:cNvPr>
          <p:cNvSpPr/>
          <p:nvPr/>
        </p:nvSpPr>
        <p:spPr>
          <a:xfrm>
            <a:off x="580015" y="3903013"/>
            <a:ext cx="3332301" cy="44491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b="1" dirty="0">
              <a:solidFill>
                <a:schemeClr val="tx1"/>
              </a:solidFill>
              <a:latin typeface="Open Sans" panose="020B0606030504020204"/>
            </a:endParaRPr>
          </a:p>
        </p:txBody>
      </p:sp>
      <p:sp>
        <p:nvSpPr>
          <p:cNvPr id="20" name="Rectángulo: esquinas redondeadas 19">
            <a:extLst>
              <a:ext uri="{FF2B5EF4-FFF2-40B4-BE49-F238E27FC236}">
                <a16:creationId xmlns:a16="http://schemas.microsoft.com/office/drawing/2014/main" id="{14974086-7BAC-4360-A205-6CAB4C27A24F}"/>
              </a:ext>
            </a:extLst>
          </p:cNvPr>
          <p:cNvSpPr/>
          <p:nvPr/>
        </p:nvSpPr>
        <p:spPr>
          <a:xfrm>
            <a:off x="4516348" y="3872759"/>
            <a:ext cx="6964982" cy="672191"/>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dirty="0">
              <a:solidFill>
                <a:schemeClr val="tx1"/>
              </a:solidFill>
              <a:latin typeface="Open Sans" panose="020B0606030504020204"/>
            </a:endParaRPr>
          </a:p>
        </p:txBody>
      </p:sp>
      <p:sp>
        <p:nvSpPr>
          <p:cNvPr id="21" name="Rectángulo: esquinas redondeadas 20">
            <a:extLst>
              <a:ext uri="{FF2B5EF4-FFF2-40B4-BE49-F238E27FC236}">
                <a16:creationId xmlns:a16="http://schemas.microsoft.com/office/drawing/2014/main" id="{F2623A1B-CAA9-4B8F-B0F6-00205A831AFE}"/>
              </a:ext>
            </a:extLst>
          </p:cNvPr>
          <p:cNvSpPr/>
          <p:nvPr/>
        </p:nvSpPr>
        <p:spPr>
          <a:xfrm>
            <a:off x="580016" y="4984333"/>
            <a:ext cx="3332301" cy="6827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b="1" dirty="0" smtClean="0">
                <a:solidFill>
                  <a:schemeClr val="tx2"/>
                </a:solidFill>
                <a:latin typeface="Open Sans" panose="020B0604020202020204"/>
              </a:rPr>
              <a:t> BOMBA DE ESPALDA</a:t>
            </a:r>
            <a:endParaRPr lang="es-CO" sz="1400" b="1" dirty="0">
              <a:solidFill>
                <a:schemeClr val="tx2"/>
              </a:solidFill>
              <a:latin typeface="Open Sans" panose="020B0604020202020204"/>
              <a:ea typeface="Open Sans" panose="020B0604020202020204" charset="0"/>
              <a:cs typeface="Open Sans" panose="020B0604020202020204" charset="0"/>
            </a:endParaRPr>
          </a:p>
        </p:txBody>
      </p:sp>
      <p:sp>
        <p:nvSpPr>
          <p:cNvPr id="22" name="Rectángulo: esquinas redondeadas 21">
            <a:extLst>
              <a:ext uri="{FF2B5EF4-FFF2-40B4-BE49-F238E27FC236}">
                <a16:creationId xmlns:a16="http://schemas.microsoft.com/office/drawing/2014/main" id="{2F560DD5-FD1A-48BC-905F-F65009588A67}"/>
              </a:ext>
            </a:extLst>
          </p:cNvPr>
          <p:cNvSpPr/>
          <p:nvPr/>
        </p:nvSpPr>
        <p:spPr>
          <a:xfrm>
            <a:off x="4516348" y="4984333"/>
            <a:ext cx="6964982" cy="672191"/>
          </a:xfrm>
          <a:prstGeom prst="roundRect">
            <a:avLst/>
          </a:prstGeom>
          <a:noFill/>
          <a:ln w="28575">
            <a:solidFill>
              <a:srgbClr val="F49F0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b="1" dirty="0">
                <a:solidFill>
                  <a:schemeClr val="tx1"/>
                </a:solidFill>
                <a:latin typeface="Open Sans" panose="020B0604020202020204"/>
              </a:rPr>
              <a:t>E</a:t>
            </a:r>
            <a:r>
              <a:rPr lang="es-CO" sz="1400" b="1" dirty="0" smtClean="0">
                <a:solidFill>
                  <a:schemeClr val="tx1"/>
                </a:solidFill>
                <a:latin typeface="Open Sans" panose="020B0604020202020204"/>
              </a:rPr>
              <a:t>s </a:t>
            </a:r>
            <a:r>
              <a:rPr lang="es-CO" sz="1400" b="1" dirty="0">
                <a:solidFill>
                  <a:schemeClr val="tx1"/>
                </a:solidFill>
                <a:latin typeface="Open Sans" panose="020B0604020202020204"/>
              </a:rPr>
              <a:t>uno de los equipos más usados en agricultura, ya que su adquisición es de bajo coste en comparación con otros equipos y es de fácil manipulación para el operario</a:t>
            </a:r>
          </a:p>
        </p:txBody>
      </p:sp>
      <p:sp>
        <p:nvSpPr>
          <p:cNvPr id="3" name="CuadroTexto 2"/>
          <p:cNvSpPr txBox="1"/>
          <p:nvPr/>
        </p:nvSpPr>
        <p:spPr>
          <a:xfrm>
            <a:off x="1159943" y="3956195"/>
            <a:ext cx="2438400" cy="338554"/>
          </a:xfrm>
          <a:prstGeom prst="rect">
            <a:avLst/>
          </a:prstGeom>
          <a:noFill/>
        </p:spPr>
        <p:txBody>
          <a:bodyPr wrap="square" rtlCol="0">
            <a:spAutoFit/>
          </a:bodyPr>
          <a:lstStyle/>
          <a:p>
            <a:pPr algn="ctr"/>
            <a:r>
              <a:rPr lang="es-CO" sz="1600" b="1" dirty="0" smtClean="0">
                <a:solidFill>
                  <a:schemeClr val="tx2"/>
                </a:solidFill>
                <a:latin typeface="Open Sans" panose="020B0604020202020204" charset="0"/>
                <a:ea typeface="Open Sans" panose="020B0604020202020204" charset="0"/>
                <a:cs typeface="Open Sans" panose="020B0604020202020204" charset="0"/>
              </a:rPr>
              <a:t>TERMO NEBULIZADOR </a:t>
            </a:r>
            <a:endParaRPr lang="es-CO" sz="1600" b="1" dirty="0">
              <a:solidFill>
                <a:schemeClr val="tx2"/>
              </a:solidFill>
              <a:latin typeface="Open Sans" panose="020B0604020202020204" charset="0"/>
              <a:ea typeface="Open Sans" panose="020B0604020202020204" charset="0"/>
              <a:cs typeface="Open Sans" panose="020B0604020202020204" charset="0"/>
            </a:endParaRPr>
          </a:p>
        </p:txBody>
      </p:sp>
      <p:sp>
        <p:nvSpPr>
          <p:cNvPr id="25" name="Rectángulo 24"/>
          <p:cNvSpPr/>
          <p:nvPr/>
        </p:nvSpPr>
        <p:spPr>
          <a:xfrm>
            <a:off x="5027282" y="5916483"/>
            <a:ext cx="2331087" cy="276999"/>
          </a:xfrm>
          <a:prstGeom prst="rect">
            <a:avLst/>
          </a:prstGeom>
        </p:spPr>
        <p:txBody>
          <a:bodyPr wrap="none">
            <a:spAutoFit/>
          </a:bodyPr>
          <a:lstStyle/>
          <a:p>
            <a:r>
              <a:rPr lang="es-CO" sz="1200" dirty="0">
                <a:solidFill>
                  <a:schemeClr val="tx2"/>
                </a:solidFill>
                <a:latin typeface="Open Sans" panose="020B0604020202020204" charset="0"/>
                <a:ea typeface="Open Sans" panose="020B0604020202020204" charset="0"/>
                <a:cs typeface="Open Sans" panose="020B0604020202020204" charset="0"/>
              </a:rPr>
              <a:t>Clic en siguiente para </a:t>
            </a:r>
            <a:r>
              <a:rPr lang="es-CO" sz="1200" dirty="0" smtClean="0">
                <a:solidFill>
                  <a:schemeClr val="tx2"/>
                </a:solidFill>
                <a:latin typeface="Open Sans" panose="020B0604020202020204" charset="0"/>
                <a:ea typeface="Open Sans" panose="020B0604020202020204" charset="0"/>
                <a:cs typeface="Open Sans" panose="020B0604020202020204" charset="0"/>
              </a:rPr>
              <a:t>continuar</a:t>
            </a:r>
            <a:endParaRPr lang="es-CO" sz="1200" dirty="0">
              <a:solidFill>
                <a:schemeClr val="tx2"/>
              </a:solidFill>
              <a:latin typeface="Open Sans" panose="020B0604020202020204" charset="0"/>
              <a:ea typeface="Open Sans" panose="020B0604020202020204" charset="0"/>
              <a:cs typeface="Open Sans" panose="020B0604020202020204" charset="0"/>
            </a:endParaRPr>
          </a:p>
        </p:txBody>
      </p:sp>
      <p:pic>
        <p:nvPicPr>
          <p:cNvPr id="27"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108968" y="6345936"/>
            <a:ext cx="498802" cy="498802"/>
          </a:xfrm>
          <a:prstGeom prst="rect">
            <a:avLst/>
          </a:prstGeom>
        </p:spPr>
      </p:pic>
      <p:sp>
        <p:nvSpPr>
          <p:cNvPr id="4" name="Rectángulo 3"/>
          <p:cNvSpPr/>
          <p:nvPr/>
        </p:nvSpPr>
        <p:spPr>
          <a:xfrm>
            <a:off x="4559769" y="3913544"/>
            <a:ext cx="6835061" cy="523220"/>
          </a:xfrm>
          <a:prstGeom prst="rect">
            <a:avLst/>
          </a:prstGeom>
        </p:spPr>
        <p:txBody>
          <a:bodyPr wrap="square">
            <a:spAutoFit/>
          </a:bodyPr>
          <a:lstStyle/>
          <a:p>
            <a:pPr algn="just"/>
            <a:r>
              <a:rPr lang="es-CO" sz="1400" b="1" dirty="0">
                <a:latin typeface="Open Sans" panose="020B0604020202020204"/>
                <a:ea typeface="Times New Roman" panose="02020603050405020304" pitchFamily="18" charset="0"/>
              </a:rPr>
              <a:t>C</a:t>
            </a:r>
            <a:r>
              <a:rPr lang="es-CO" sz="1400" b="1" dirty="0" smtClean="0">
                <a:latin typeface="Open Sans" panose="020B0604020202020204"/>
                <a:ea typeface="Times New Roman" panose="02020603050405020304" pitchFamily="18" charset="0"/>
              </a:rPr>
              <a:t>omo </a:t>
            </a:r>
            <a:r>
              <a:rPr lang="es-CO" sz="1400" b="1" dirty="0">
                <a:latin typeface="Open Sans" panose="020B0604020202020204"/>
                <a:ea typeface="Times New Roman" panose="02020603050405020304" pitchFamily="18" charset="0"/>
              </a:rPr>
              <a:t>su nombre lo indica es un nebulizador térmico que realiza una pulverización muy fina del producto debido a que implementa el calor</a:t>
            </a:r>
            <a:endParaRPr lang="es-CO" sz="1400" b="1" dirty="0">
              <a:latin typeface="Open Sans" panose="020B0604020202020204"/>
            </a:endParaRPr>
          </a:p>
        </p:txBody>
      </p:sp>
    </p:spTree>
    <p:extLst>
      <p:ext uri="{BB962C8B-B14F-4D97-AF65-F5344CB8AC3E}">
        <p14:creationId xmlns:p14="http://schemas.microsoft.com/office/powerpoint/2010/main" val="39463082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2989980"/>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2</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 name="Bocadillo: rectángulo con esquinas redondeadas 1">
            <a:extLst>
              <a:ext uri="{FF2B5EF4-FFF2-40B4-BE49-F238E27FC236}">
                <a16:creationId xmlns:a16="http://schemas.microsoft.com/office/drawing/2014/main" id="{E3289ED1-75CE-453C-8622-8AE51707110E}"/>
              </a:ext>
            </a:extLst>
          </p:cNvPr>
          <p:cNvSpPr/>
          <p:nvPr/>
        </p:nvSpPr>
        <p:spPr>
          <a:xfrm>
            <a:off x="6816638" y="2818302"/>
            <a:ext cx="4735488" cy="124058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Bocadillo: rectángulo con esquinas redondeadas 8">
            <a:extLst>
              <a:ext uri="{FF2B5EF4-FFF2-40B4-BE49-F238E27FC236}">
                <a16:creationId xmlns:a16="http://schemas.microsoft.com/office/drawing/2014/main" id="{A8CBA8A9-DAE7-4C35-8B9C-CF39D866732F}"/>
              </a:ext>
            </a:extLst>
          </p:cNvPr>
          <p:cNvSpPr/>
          <p:nvPr/>
        </p:nvSpPr>
        <p:spPr>
          <a:xfrm>
            <a:off x="6816638" y="4261300"/>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872537"/>
            <a:ext cx="4362450" cy="1815882"/>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¡Hola! Bienvenidos a la primera actividad de esta unidad donde abordaremos </a:t>
            </a: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a:t>
            </a:r>
            <a:r>
              <a:rPr lang="es-CO" sz="1400" b="1" dirty="0">
                <a:solidFill>
                  <a:prstClr val="black">
                    <a:lumMod val="75000"/>
                    <a:lumOff val="25000"/>
                  </a:prstClr>
                </a:solidFill>
                <a:latin typeface="Open Sans" panose="020B0606030504020204" pitchFamily="34" charset="0"/>
              </a:rPr>
              <a:t>RELACIÓN COSTO/BENEFICIO PARA LA SELECCIÓN DEL TIPO DE RECOLECCIÓN EN UNA COSECHA</a:t>
            </a:r>
            <a:r>
              <a:rPr kumimoji="0" lang="es-ES" sz="1400" b="1" i="0" u="none" strike="noStrike" kern="1200" cap="none" spc="0" normalizeH="0" noProof="0" dirty="0" smtClean="0">
                <a:ln>
                  <a:noFill/>
                </a:ln>
                <a:solidFill>
                  <a:prstClr val="black">
                    <a:lumMod val="75000"/>
                    <a:lumOff val="25000"/>
                  </a:prstClr>
                </a:solidFill>
                <a:effectLst/>
                <a:uLnTx/>
                <a:uFillTx/>
                <a:latin typeface="Open Sans" panose="020B0606030504020204" pitchFamily="34" charset="0"/>
                <a:ea typeface="+mn-ea"/>
                <a:cs typeface="+mn-cs"/>
              </a:rPr>
              <a:t>”</a:t>
            </a: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Muy bien profesor ¿Y de qué se trata la actividad?</a:t>
            </a:r>
          </a:p>
        </p:txBody>
      </p:sp>
      <p:pic>
        <p:nvPicPr>
          <p:cNvPr id="19" name="Imagen 18"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50" y="5004790"/>
            <a:ext cx="1546469" cy="536388"/>
          </a:xfrm>
          <a:prstGeom prst="rect">
            <a:avLst/>
          </a:prstGeom>
        </p:spPr>
      </p:pic>
      <p:pic>
        <p:nvPicPr>
          <p:cNvPr id="20" name="Imagen 19"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959" y="4993359"/>
            <a:ext cx="1582008" cy="536389"/>
          </a:xfrm>
          <a:prstGeom prst="rect">
            <a:avLst/>
          </a:prstGeom>
        </p:spPr>
      </p:pic>
      <p:pic>
        <p:nvPicPr>
          <p:cNvPr id="21"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64027" y="5222095"/>
            <a:ext cx="498802" cy="498802"/>
          </a:xfrm>
          <a:prstGeom prst="rect">
            <a:avLst/>
          </a:prstGeom>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1284649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65657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APRENDIZAJE 2 </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0" name="Bocadillo: rectángulo con esquinas redondeadas 9">
            <a:extLst>
              <a:ext uri="{FF2B5EF4-FFF2-40B4-BE49-F238E27FC236}">
                <a16:creationId xmlns:a16="http://schemas.microsoft.com/office/drawing/2014/main" id="{1B7BC69B-B3BB-4B64-BE9D-97A177EB02F8}"/>
              </a:ext>
            </a:extLst>
          </p:cNvPr>
          <p:cNvSpPr/>
          <p:nvPr/>
        </p:nvSpPr>
        <p:spPr>
          <a:xfrm>
            <a:off x="6816638" y="3004669"/>
            <a:ext cx="4735488" cy="148487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Bocadillo: rectángulo con esquinas redondeadas 10">
            <a:extLst>
              <a:ext uri="{FF2B5EF4-FFF2-40B4-BE49-F238E27FC236}">
                <a16:creationId xmlns:a16="http://schemas.microsoft.com/office/drawing/2014/main" id="{43686AF0-5006-45B4-975A-C4F4C383942B}"/>
              </a:ext>
            </a:extLst>
          </p:cNvPr>
          <p:cNvSpPr/>
          <p:nvPr/>
        </p:nvSpPr>
        <p:spPr>
          <a:xfrm>
            <a:off x="6832376" y="4560618"/>
            <a:ext cx="4735488" cy="776193"/>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3078611"/>
            <a:ext cx="4362450" cy="2246769"/>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Profesor</a:t>
            </a:r>
            <a:r>
              <a:rPr lang="es-ES" sz="1400" b="1" dirty="0" smtClean="0">
                <a:solidFill>
                  <a:srgbClr val="1A3255"/>
                </a:solidFill>
                <a:latin typeface="Open Sans" panose="020B0606030504020204" pitchFamily="34" charset="0"/>
              </a:rPr>
              <a:t>: </a:t>
            </a:r>
            <a:r>
              <a:rPr lang="es-CO" sz="1400" dirty="0" smtClean="0">
                <a:solidFill>
                  <a:srgbClr val="1A3255"/>
                </a:solidFill>
                <a:latin typeface="Open Sans" panose="020B0606030504020204" pitchFamily="34" charset="0"/>
              </a:rPr>
              <a:t>Aprender </a:t>
            </a:r>
            <a:r>
              <a:rPr lang="es-CO" sz="1400" dirty="0">
                <a:solidFill>
                  <a:srgbClr val="1A3255"/>
                </a:solidFill>
                <a:latin typeface="Open Sans" panose="020B0606030504020204" pitchFamily="34" charset="0"/>
              </a:rPr>
              <a:t>las diferencias entre la recolección de cosecha manual y </a:t>
            </a:r>
            <a:r>
              <a:rPr lang="es-CO" sz="1400" dirty="0" smtClean="0">
                <a:solidFill>
                  <a:srgbClr val="1A3255"/>
                </a:solidFill>
                <a:latin typeface="Open Sans" panose="020B0606030504020204" pitchFamily="34" charset="0"/>
              </a:rPr>
              <a:t>mecánica, calcular </a:t>
            </a:r>
            <a:r>
              <a:rPr lang="es-CO" sz="1400" dirty="0">
                <a:solidFill>
                  <a:srgbClr val="1A3255"/>
                </a:solidFill>
                <a:latin typeface="Open Sans" panose="020B0606030504020204" pitchFamily="34" charset="0"/>
              </a:rPr>
              <a:t>la relación costo/beneficio del proceso de recolección a </a:t>
            </a:r>
            <a:r>
              <a:rPr lang="es-CO" sz="1400" dirty="0" smtClean="0">
                <a:solidFill>
                  <a:srgbClr val="1A3255"/>
                </a:solidFill>
                <a:latin typeface="Open Sans" panose="020B0606030504020204" pitchFamily="34" charset="0"/>
              </a:rPr>
              <a:t>implementar e identificar </a:t>
            </a:r>
            <a:r>
              <a:rPr lang="es-CO" sz="1400" dirty="0">
                <a:solidFill>
                  <a:srgbClr val="1A3255"/>
                </a:solidFill>
                <a:latin typeface="Open Sans" panose="020B0606030504020204" pitchFamily="34" charset="0"/>
              </a:rPr>
              <a:t>dependiendo de las variables específicas de cada cultivo que tipo de proceso su cosecha.</a:t>
            </a:r>
            <a:endParaRPr kumimoji="0" lang="es-ES" sz="1400" i="0" u="none" strike="noStrike" kern="1200" cap="none" spc="0" normalizeH="0" baseline="0" noProof="0" dirty="0">
              <a:ln>
                <a:noFill/>
              </a:ln>
              <a:solidFill>
                <a:srgbClr val="1A3255"/>
              </a:solidFill>
              <a:effectLst/>
              <a:uLnTx/>
              <a:uFillTx/>
              <a:latin typeface="Open Sans" panose="020B06060305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Comprendo lo que debo realizar profesor, ¿Cuál es la información que necesito para resolver la actividad?</a:t>
            </a:r>
          </a:p>
        </p:txBody>
      </p:sp>
      <p:pic>
        <p:nvPicPr>
          <p:cNvPr id="20" name="Imagen 19"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651" y="5325459"/>
            <a:ext cx="1546469" cy="536388"/>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260" y="5314028"/>
            <a:ext cx="1582008" cy="536389"/>
          </a:xfrm>
          <a:prstGeom prst="rect">
            <a:avLst/>
          </a:prstGeom>
        </p:spPr>
      </p:pic>
      <p:pic>
        <p:nvPicPr>
          <p:cNvPr id="2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74328" y="5542764"/>
            <a:ext cx="498802" cy="49880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2220846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2</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9" name="Bocadillo: rectángulo con esquinas redondeadas 8">
            <a:extLst>
              <a:ext uri="{FF2B5EF4-FFF2-40B4-BE49-F238E27FC236}">
                <a16:creationId xmlns:a16="http://schemas.microsoft.com/office/drawing/2014/main" id="{B476F0B9-1E90-490F-80E7-4F26302BD036}"/>
              </a:ext>
            </a:extLst>
          </p:cNvPr>
          <p:cNvSpPr/>
          <p:nvPr/>
        </p:nvSpPr>
        <p:spPr>
          <a:xfrm>
            <a:off x="6816638" y="2910767"/>
            <a:ext cx="4735488" cy="1112594"/>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Bocadillo: rectángulo con esquinas redondeadas 9">
            <a:extLst>
              <a:ext uri="{FF2B5EF4-FFF2-40B4-BE49-F238E27FC236}">
                <a16:creationId xmlns:a16="http://schemas.microsoft.com/office/drawing/2014/main" id="{0BAB36AD-8D3F-4E2E-8547-7B7B9404DA17}"/>
              </a:ext>
            </a:extLst>
          </p:cNvPr>
          <p:cNvSpPr/>
          <p:nvPr/>
        </p:nvSpPr>
        <p:spPr>
          <a:xfrm>
            <a:off x="6816638" y="409480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La información necesaria para resolver la actividad, la encontrarás en el contendido disponible a continuación. Recuerda descargar y desarrollar la guía de aprendizaje.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Estudiante: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¡Está bien profesor, revisaré la información y resolveré la actividad!</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a:extLst>
              <a:ext uri="{FF2B5EF4-FFF2-40B4-BE49-F238E27FC236}">
                <a16:creationId xmlns:a16="http://schemas.microsoft.com/office/drawing/2014/main" id="{85D3D9CA-EA7A-4541-A755-D1810E6C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sp>
        <p:nvSpPr>
          <p:cNvPr id="2"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Haz clic en el botón descargar actividad:</a:t>
            </a:r>
          </a:p>
        </p:txBody>
      </p:sp>
      <p:pic>
        <p:nvPicPr>
          <p:cNvPr id="5"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884093" y="5127219"/>
            <a:ext cx="498802" cy="498802"/>
          </a:xfrm>
          <a:prstGeom prst="rect">
            <a:avLst/>
          </a:prstGeom>
        </p:spPr>
      </p:pic>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21093401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41216" y="1833056"/>
            <a:ext cx="5468265" cy="3323987"/>
          </a:xfrm>
          <a:prstGeom prst="rect">
            <a:avLst/>
          </a:prstGeom>
        </p:spPr>
        <p:txBody>
          <a:bodyPr wrap="square">
            <a:spAutoFit/>
          </a:bodyPr>
          <a:lstStyle/>
          <a:p>
            <a:pPr lvl="0" algn="just">
              <a:lnSpc>
                <a:spcPct val="150000"/>
              </a:lnSpc>
              <a:spcAft>
                <a:spcPts val="0"/>
              </a:spcAft>
              <a:buSzPts val="1000"/>
            </a:pPr>
            <a:r>
              <a:rPr lang="es-CO" sz="1400" dirty="0">
                <a:solidFill>
                  <a:schemeClr val="tx1">
                    <a:lumMod val="75000"/>
                    <a:lumOff val="25000"/>
                  </a:schemeClr>
                </a:solidFill>
                <a:latin typeface="Open Sans" panose="020B0604020202020204"/>
                <a:ea typeface="Noto Sans Symbols"/>
                <a:cs typeface="Noto Sans Symbols"/>
              </a:rPr>
              <a:t>La recolección es una de las actividades más importantes, si esta no se realiza de forma adecuada habrá perdidas de semillas (cereales), frutos, por esto es necesario realizar operaciones que permitan un aprovechamiento adecuado del cultivo. Dependiendo del tipo de cultivo se pueden realizar operaciones simples como la corta de mieses o hierbas, con el fin de recolectarlas y la extracción del suelo; o bien otras operaciones más complejas, como es el caso de la recolección de la fibra, la realización de la trilla, o los procesos que se efectúan a los árboles para la extracción de maderas.</a:t>
            </a:r>
          </a:p>
        </p:txBody>
      </p:sp>
      <p:sp>
        <p:nvSpPr>
          <p:cNvPr id="6" name="Rectángulo redondeado 5"/>
          <p:cNvSpPr/>
          <p:nvPr/>
        </p:nvSpPr>
        <p:spPr>
          <a:xfrm>
            <a:off x="6496335" y="3057099"/>
            <a:ext cx="5254388" cy="2210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6594144" y="3470069"/>
            <a:ext cx="5058770" cy="1384995"/>
          </a:xfrm>
          <a:prstGeom prst="rect">
            <a:avLst/>
          </a:prstGeom>
        </p:spPr>
        <p:txBody>
          <a:bodyPr wrap="square">
            <a:spAutoFit/>
          </a:bodyPr>
          <a:lstStyle/>
          <a:p>
            <a:pPr indent="457200" algn="just">
              <a:lnSpc>
                <a:spcPct val="150000"/>
              </a:lnSpc>
              <a:spcAft>
                <a:spcPts val="0"/>
              </a:spcAft>
            </a:pPr>
            <a:r>
              <a:rPr lang="es-CO" sz="1400" dirty="0">
                <a:solidFill>
                  <a:srgbClr val="000000"/>
                </a:solidFill>
                <a:latin typeface="Open Sans" panose="020B0604020202020204"/>
                <a:ea typeface="Arial" panose="020B0604020202020204" pitchFamily="34" charset="0"/>
              </a:rPr>
              <a:t>De acuerdo al proceso, existen dos tipos de maquinaria a implementar, las que son accionadas o arrastradas por un tractor agrícola y las que se mueven por su propia fuerza </a:t>
            </a:r>
            <a:r>
              <a:rPr lang="es-CO" sz="1400" dirty="0" smtClean="0">
                <a:solidFill>
                  <a:srgbClr val="000000"/>
                </a:solidFill>
                <a:latin typeface="Open Sans" panose="020B0604020202020204"/>
                <a:ea typeface="Arial" panose="020B0604020202020204" pitchFamily="34" charset="0"/>
              </a:rPr>
              <a:t>motriz</a:t>
            </a:r>
            <a:endParaRPr lang="es-CO" sz="1400" dirty="0">
              <a:latin typeface="Open Sans" panose="020B0604020202020204"/>
              <a:ea typeface="Arial" panose="020B0604020202020204" pitchFamily="34"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702" y="1405831"/>
            <a:ext cx="2560116" cy="2560116"/>
          </a:xfrm>
          <a:prstGeom prst="rect">
            <a:avLst/>
          </a:prstGeom>
        </p:spPr>
      </p:pic>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452055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41216" y="1833056"/>
            <a:ext cx="5468265" cy="3323987"/>
          </a:xfrm>
          <a:prstGeom prst="rect">
            <a:avLst/>
          </a:prstGeom>
        </p:spPr>
        <p:txBody>
          <a:bodyPr wrap="square">
            <a:spAutoFit/>
          </a:bodyPr>
          <a:lstStyle/>
          <a:p>
            <a:pPr lvl="0" algn="just">
              <a:lnSpc>
                <a:spcPct val="150000"/>
              </a:lnSpc>
              <a:spcAft>
                <a:spcPts val="0"/>
              </a:spcAft>
              <a:buSzPts val="1000"/>
            </a:pPr>
            <a:r>
              <a:rPr lang="es-CO" sz="1400" dirty="0">
                <a:solidFill>
                  <a:schemeClr val="tx1">
                    <a:lumMod val="75000"/>
                    <a:lumOff val="25000"/>
                  </a:schemeClr>
                </a:solidFill>
                <a:latin typeface="Open Sans" panose="020B0604020202020204"/>
                <a:ea typeface="Noto Sans Symbols"/>
                <a:cs typeface="Noto Sans Symbols"/>
              </a:rPr>
              <a:t>La recolección es una de las actividades más importantes, si esta no se realiza de forma adecuada habrá perdidas de semillas (cereales), frutos, por esto es necesario realizar operaciones que permitan un aprovechamiento adecuado del cultivo. Dependiendo del tipo de cultivo se pueden realizar operaciones simples como la corta de mieses o hierbas, con el fin de recolectarlas y la extracción del suelo; o bien otras operaciones más complejas, como es el caso de la recolección de la fibra, la realización de la trilla, o los procesos que se efectúan a los árboles para la extracción de maderas.</a:t>
            </a:r>
          </a:p>
        </p:txBody>
      </p:sp>
      <p:sp>
        <p:nvSpPr>
          <p:cNvPr id="6" name="Rectángulo redondeado 5"/>
          <p:cNvSpPr/>
          <p:nvPr/>
        </p:nvSpPr>
        <p:spPr>
          <a:xfrm>
            <a:off x="6496335" y="3057099"/>
            <a:ext cx="5254388" cy="2210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6594144" y="3470069"/>
            <a:ext cx="5058770" cy="1384995"/>
          </a:xfrm>
          <a:prstGeom prst="rect">
            <a:avLst/>
          </a:prstGeom>
        </p:spPr>
        <p:txBody>
          <a:bodyPr wrap="square">
            <a:spAutoFit/>
          </a:bodyPr>
          <a:lstStyle/>
          <a:p>
            <a:pPr indent="457200" algn="just">
              <a:lnSpc>
                <a:spcPct val="150000"/>
              </a:lnSpc>
              <a:spcAft>
                <a:spcPts val="0"/>
              </a:spcAft>
            </a:pPr>
            <a:r>
              <a:rPr lang="es-CO" sz="1400" dirty="0">
                <a:solidFill>
                  <a:srgbClr val="000000"/>
                </a:solidFill>
                <a:latin typeface="Open Sans" panose="020B0604020202020204"/>
                <a:ea typeface="Arial" panose="020B0604020202020204" pitchFamily="34" charset="0"/>
              </a:rPr>
              <a:t>De acuerdo al proceso, existen dos tipos de maquinaria a implementar, las que son accionadas o arrastradas por un tractor agrícola y las que se mueven por su propia fuerza </a:t>
            </a:r>
            <a:r>
              <a:rPr lang="es-CO" sz="1400" dirty="0" smtClean="0">
                <a:solidFill>
                  <a:srgbClr val="000000"/>
                </a:solidFill>
                <a:latin typeface="Open Sans" panose="020B0604020202020204"/>
                <a:ea typeface="Arial" panose="020B0604020202020204" pitchFamily="34" charset="0"/>
              </a:rPr>
              <a:t>motriz</a:t>
            </a:r>
            <a:endParaRPr lang="es-CO" sz="1400" dirty="0">
              <a:latin typeface="Open Sans" panose="020B0604020202020204"/>
              <a:ea typeface="Arial" panose="020B0604020202020204" pitchFamily="34" charset="0"/>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702" y="1405831"/>
            <a:ext cx="2560116" cy="2560116"/>
          </a:xfrm>
          <a:prstGeom prst="rect">
            <a:avLst/>
          </a:prstGeom>
        </p:spPr>
      </p:pic>
      <p:pic>
        <p:nvPicPr>
          <p:cNvPr id="9"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291325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1">
            <a:extLst>
              <a:ext uri="{FF2B5EF4-FFF2-40B4-BE49-F238E27FC236}">
                <a16:creationId xmlns:a16="http://schemas.microsoft.com/office/drawing/2014/main" id="{C299037F-DB34-44CC-91B5-8AD72F628493}"/>
              </a:ext>
            </a:extLst>
          </p:cNvPr>
          <p:cNvSpPr/>
          <p:nvPr/>
        </p:nvSpPr>
        <p:spPr>
          <a:xfrm>
            <a:off x="6619165" y="2651982"/>
            <a:ext cx="5130436" cy="2956805"/>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6996927" y="2716693"/>
            <a:ext cx="4515253" cy="1815882"/>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a:p>
            <a:pPr algn="just">
              <a:defRPr/>
            </a:pPr>
            <a:endParaRPr lang="es-CO" sz="1400" dirty="0" smtClean="0">
              <a:solidFill>
                <a:prstClr val="black">
                  <a:lumMod val="75000"/>
                  <a:lumOff val="25000"/>
                </a:prstClr>
              </a:solidFill>
              <a:latin typeface="Open Sans"/>
            </a:endParaRPr>
          </a:p>
          <a:p>
            <a:pPr algn="just">
              <a:defRPr/>
            </a:pPr>
            <a:endParaRPr lang="es-CO" sz="1400" noProof="0" dirty="0">
              <a:solidFill>
                <a:prstClr val="black">
                  <a:lumMod val="75000"/>
                  <a:lumOff val="25000"/>
                </a:prstClr>
              </a:solidFill>
              <a:latin typeface="Open Sans"/>
            </a:endParaRPr>
          </a:p>
          <a:p>
            <a:pPr algn="just">
              <a:defRPr/>
            </a:pPr>
            <a:r>
              <a:rPr lang="es-CO" sz="1400" b="1" noProof="0" dirty="0" smtClean="0">
                <a:solidFill>
                  <a:prstClr val="black">
                    <a:lumMod val="75000"/>
                    <a:lumOff val="25000"/>
                  </a:prstClr>
                </a:solidFill>
                <a:latin typeface="Open Sans"/>
              </a:rPr>
              <a:t>3</a:t>
            </a:r>
            <a:r>
              <a:rPr lang="es-CO" sz="1400" b="1" dirty="0">
                <a:solidFill>
                  <a:prstClr val="black">
                    <a:lumMod val="75000"/>
                    <a:lumOff val="25000"/>
                  </a:prstClr>
                </a:solidFill>
                <a:latin typeface="Open Sans"/>
              </a:rPr>
              <a:t>. </a:t>
            </a:r>
            <a:r>
              <a:rPr lang="es-CO" sz="1400" dirty="0">
                <a:solidFill>
                  <a:prstClr val="black">
                    <a:lumMod val="75000"/>
                    <a:lumOff val="25000"/>
                  </a:prstClr>
                </a:solidFill>
                <a:latin typeface="Open Sans"/>
              </a:rPr>
              <a:t>MAQUINARIAS Y EQUIPOS UTILIZADOS EN LOS PROCESOS </a:t>
            </a:r>
            <a:r>
              <a:rPr lang="es-CO" sz="1400" dirty="0" smtClean="0">
                <a:solidFill>
                  <a:prstClr val="black">
                    <a:lumMod val="75000"/>
                    <a:lumOff val="25000"/>
                  </a:prstClr>
                </a:solidFill>
                <a:latin typeface="Open Sans"/>
              </a:rPr>
              <a:t>POSTCOSECHAS.</a:t>
            </a:r>
          </a:p>
          <a:p>
            <a:pPr algn="just">
              <a:defRPr/>
            </a:pPr>
            <a:r>
              <a:rPr kumimoji="0" lang="es-CO" sz="1400" b="1" i="0" u="none" strike="noStrike" kern="1200" cap="none" spc="0" normalizeH="0" baseline="0" noProof="0" dirty="0" smtClean="0">
                <a:ln>
                  <a:noFill/>
                </a:ln>
                <a:solidFill>
                  <a:prstClr val="black">
                    <a:lumMod val="75000"/>
                    <a:lumOff val="25000"/>
                  </a:prstClr>
                </a:solidFill>
                <a:effectLst/>
                <a:uLnTx/>
                <a:uFillTx/>
                <a:latin typeface="Open Sans"/>
              </a:rPr>
              <a:t>4</a:t>
            </a:r>
            <a:r>
              <a:rPr lang="es-CO" sz="1400" b="1" dirty="0">
                <a:solidFill>
                  <a:prstClr val="black">
                    <a:lumMod val="75000"/>
                    <a:lumOff val="25000"/>
                  </a:prstClr>
                </a:solidFill>
                <a:latin typeface="Open Sans"/>
              </a:rPr>
              <a:t>. </a:t>
            </a:r>
            <a:r>
              <a:rPr lang="es-CO" sz="1400" dirty="0">
                <a:solidFill>
                  <a:prstClr val="black">
                    <a:lumMod val="75000"/>
                    <a:lumOff val="25000"/>
                  </a:prstClr>
                </a:solidFill>
                <a:latin typeface="Open Sans"/>
              </a:rPr>
              <a:t>PROCESOS DE LIMPIEZA Y DESINFECCIÓN Y CALIBRACIÓN DE EQUIPOS Y MAQUINAS UTILIZADAS EN LOS PROCESOS AGRICOLAS</a:t>
            </a: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p:txBody>
      </p:sp>
      <p:pic>
        <p:nvPicPr>
          <p:cNvPr id="4" name="Imagen 3" descr="Icono&#10;&#10;Descripción generada automáticamente">
            <a:extLst>
              <a:ext uri="{FF2B5EF4-FFF2-40B4-BE49-F238E27FC236}">
                <a16:creationId xmlns:a16="http://schemas.microsoft.com/office/drawing/2014/main" id="{B35744FF-B6F2-4FDD-8787-323123F326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28675" y="1806821"/>
            <a:ext cx="530557" cy="658918"/>
          </a:xfrm>
          <a:prstGeom prst="rect">
            <a:avLst/>
          </a:prstGeom>
        </p:spPr>
      </p:pic>
      <p:grpSp>
        <p:nvGrpSpPr>
          <p:cNvPr id="12" name="Grupo 11">
            <a:extLst>
              <a:ext uri="{FF2B5EF4-FFF2-40B4-BE49-F238E27FC236}">
                <a16:creationId xmlns:a16="http://schemas.microsoft.com/office/drawing/2014/main" id="{E8F50A57-09BE-4854-B232-91BEA7179552}"/>
              </a:ext>
            </a:extLst>
          </p:cNvPr>
          <p:cNvGrpSpPr/>
          <p:nvPr/>
        </p:nvGrpSpPr>
        <p:grpSpPr>
          <a:xfrm>
            <a:off x="6458340" y="1620577"/>
            <a:ext cx="1383741" cy="372489"/>
            <a:chOff x="4042" y="3636"/>
            <a:chExt cx="2925" cy="565"/>
          </a:xfrm>
        </p:grpSpPr>
        <p:cxnSp>
          <p:nvCxnSpPr>
            <p:cNvPr id="13" name="Conector recto 12">
              <a:extLst>
                <a:ext uri="{FF2B5EF4-FFF2-40B4-BE49-F238E27FC236}">
                  <a16:creationId xmlns:a16="http://schemas.microsoft.com/office/drawing/2014/main" id="{AACA6404-11E0-4B69-AB29-93B2F3014DE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4" name="Conector recto 13">
              <a:extLst>
                <a:ext uri="{FF2B5EF4-FFF2-40B4-BE49-F238E27FC236}">
                  <a16:creationId xmlns:a16="http://schemas.microsoft.com/office/drawing/2014/main" id="{E1966FD9-B94A-4208-9E4A-1E77AC479717}"/>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Conector recto 16">
              <a:extLst>
                <a:ext uri="{FF2B5EF4-FFF2-40B4-BE49-F238E27FC236}">
                  <a16:creationId xmlns:a16="http://schemas.microsoft.com/office/drawing/2014/main" id="{F3E643F7-8138-42E4-AC2C-4BE2753C522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18" name="CuadroTexto 17">
            <a:extLst>
              <a:ext uri="{FF2B5EF4-FFF2-40B4-BE49-F238E27FC236}">
                <a16:creationId xmlns:a16="http://schemas.microsoft.com/office/drawing/2014/main" id="{1CEBAA79-ECFD-401E-85A9-2A8ED795822A}"/>
              </a:ext>
            </a:extLst>
          </p:cNvPr>
          <p:cNvSpPr txBox="1"/>
          <p:nvPr/>
        </p:nvSpPr>
        <p:spPr>
          <a:xfrm>
            <a:off x="6701552" y="1675931"/>
            <a:ext cx="105657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Objetivo</a:t>
            </a:r>
          </a:p>
        </p:txBody>
      </p:sp>
      <p:grpSp>
        <p:nvGrpSpPr>
          <p:cNvPr id="19" name="Grupo 18">
            <a:extLst>
              <a:ext uri="{FF2B5EF4-FFF2-40B4-BE49-F238E27FC236}">
                <a16:creationId xmlns:a16="http://schemas.microsoft.com/office/drawing/2014/main" id="{7C5BE665-F166-45D1-B797-FDEAD5775C6D}"/>
              </a:ext>
            </a:extLst>
          </p:cNvPr>
          <p:cNvGrpSpPr/>
          <p:nvPr/>
        </p:nvGrpSpPr>
        <p:grpSpPr>
          <a:xfrm>
            <a:off x="7967252" y="1620577"/>
            <a:ext cx="2076147" cy="372489"/>
            <a:chOff x="4042" y="3636"/>
            <a:chExt cx="2925" cy="565"/>
          </a:xfrm>
        </p:grpSpPr>
        <p:cxnSp>
          <p:nvCxnSpPr>
            <p:cNvPr id="20" name="Conector recto 19">
              <a:extLst>
                <a:ext uri="{FF2B5EF4-FFF2-40B4-BE49-F238E27FC236}">
                  <a16:creationId xmlns:a16="http://schemas.microsoft.com/office/drawing/2014/main" id="{F4311317-9A99-4012-817C-0727F957AE4A}"/>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20">
              <a:extLst>
                <a:ext uri="{FF2B5EF4-FFF2-40B4-BE49-F238E27FC236}">
                  <a16:creationId xmlns:a16="http://schemas.microsoft.com/office/drawing/2014/main" id="{9BBF6926-806A-44E0-98D6-4134A32E7421}"/>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E424E431-6664-46D3-B640-44A29313C86C}"/>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3" name="CuadroTexto 22">
            <a:extLst>
              <a:ext uri="{FF2B5EF4-FFF2-40B4-BE49-F238E27FC236}">
                <a16:creationId xmlns:a16="http://schemas.microsoft.com/office/drawing/2014/main" id="{8A612CFF-9FA5-4722-83E3-516E89BC1704}"/>
              </a:ext>
            </a:extLst>
          </p:cNvPr>
          <p:cNvSpPr txBox="1"/>
          <p:nvPr/>
        </p:nvSpPr>
        <p:spPr>
          <a:xfrm>
            <a:off x="8066769" y="1675932"/>
            <a:ext cx="196598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p:txBody>
      </p:sp>
      <p:grpSp>
        <p:nvGrpSpPr>
          <p:cNvPr id="24" name="Grupo 23">
            <a:extLst>
              <a:ext uri="{FF2B5EF4-FFF2-40B4-BE49-F238E27FC236}">
                <a16:creationId xmlns:a16="http://schemas.microsoft.com/office/drawing/2014/main" id="{88BE659E-B8E2-4A22-8DA6-9A4F156666D2}"/>
              </a:ext>
            </a:extLst>
          </p:cNvPr>
          <p:cNvGrpSpPr/>
          <p:nvPr/>
        </p:nvGrpSpPr>
        <p:grpSpPr>
          <a:xfrm>
            <a:off x="10164508" y="1608737"/>
            <a:ext cx="1570897" cy="372489"/>
            <a:chOff x="4042" y="3636"/>
            <a:chExt cx="2925" cy="565"/>
          </a:xfrm>
        </p:grpSpPr>
        <p:cxnSp>
          <p:nvCxnSpPr>
            <p:cNvPr id="25" name="Conector recto 24">
              <a:extLst>
                <a:ext uri="{FF2B5EF4-FFF2-40B4-BE49-F238E27FC236}">
                  <a16:creationId xmlns:a16="http://schemas.microsoft.com/office/drawing/2014/main" id="{411451F4-5156-4A9F-B859-E8B189C4F25E}"/>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25">
              <a:extLst>
                <a:ext uri="{FF2B5EF4-FFF2-40B4-BE49-F238E27FC236}">
                  <a16:creationId xmlns:a16="http://schemas.microsoft.com/office/drawing/2014/main" id="{4D8D4BBD-C7EA-4550-8DEF-6760BBF35CB5}"/>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Conector recto 26">
              <a:extLst>
                <a:ext uri="{FF2B5EF4-FFF2-40B4-BE49-F238E27FC236}">
                  <a16:creationId xmlns:a16="http://schemas.microsoft.com/office/drawing/2014/main" id="{F2A791C6-D036-4A9A-A480-39728ABDE139}"/>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8" name="CuadroTexto 27">
            <a:extLst>
              <a:ext uri="{FF2B5EF4-FFF2-40B4-BE49-F238E27FC236}">
                <a16:creationId xmlns:a16="http://schemas.microsoft.com/office/drawing/2014/main" id="{C340F9E7-E409-48B6-9F81-F6D101AE0773}"/>
              </a:ext>
            </a:extLst>
          </p:cNvPr>
          <p:cNvSpPr txBox="1"/>
          <p:nvPr/>
        </p:nvSpPr>
        <p:spPr>
          <a:xfrm>
            <a:off x="10313461" y="1685289"/>
            <a:ext cx="1272990"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Metodología</a:t>
            </a:r>
          </a:p>
        </p:txBody>
      </p:sp>
      <p:pic>
        <p:nvPicPr>
          <p:cNvPr id="29" name="Imagen 28" descr="Imagen que contiene Gráfico de embudo&#10;&#10;Descripción generada automáticamente">
            <a:extLst>
              <a:ext uri="{FF2B5EF4-FFF2-40B4-BE49-F238E27FC236}">
                <a16:creationId xmlns:a16="http://schemas.microsoft.com/office/drawing/2014/main" id="{C07A55FA-0402-4F47-B072-800CA1B66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0" name="Imagen 29" descr="Icono&#10;&#10;Descripción generada automáticamente">
            <a:extLst>
              <a:ext uri="{FF2B5EF4-FFF2-40B4-BE49-F238E27FC236}">
                <a16:creationId xmlns:a16="http://schemas.microsoft.com/office/drawing/2014/main" id="{1D02855B-FEA9-45C6-9B83-BBDA97BE5C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1" name="Imagen 30" descr="Icono&#10;&#10;Descripción generada automáticamente">
            <a:extLst>
              <a:ext uri="{FF2B5EF4-FFF2-40B4-BE49-F238E27FC236}">
                <a16:creationId xmlns:a16="http://schemas.microsoft.com/office/drawing/2014/main" id="{A8D5FCF8-9E3C-4CA4-A93B-7BB097F17F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8" name="Imagen 37"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8139" y="5083829"/>
            <a:ext cx="1546469" cy="536388"/>
          </a:xfrm>
          <a:prstGeom prst="rect">
            <a:avLst/>
          </a:prstGeom>
        </p:spPr>
      </p:pic>
      <p:pic>
        <p:nvPicPr>
          <p:cNvPr id="33"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80437" y="6296025"/>
            <a:ext cx="498802" cy="498802"/>
          </a:xfrm>
          <a:prstGeom prst="rect">
            <a:avLst/>
          </a:prstGeom>
        </p:spPr>
      </p:pic>
      <p:pic>
        <p:nvPicPr>
          <p:cNvPr id="34" name="Imagen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34978648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3" name="Rectángulo 2"/>
          <p:cNvSpPr/>
          <p:nvPr/>
        </p:nvSpPr>
        <p:spPr>
          <a:xfrm>
            <a:off x="327547" y="1405831"/>
            <a:ext cx="11559653" cy="698717"/>
          </a:xfrm>
          <a:prstGeom prst="rect">
            <a:avLst/>
          </a:prstGeom>
        </p:spPr>
        <p:txBody>
          <a:bodyPr wrap="square">
            <a:spAutoFit/>
          </a:bodyPr>
          <a:lstStyle/>
          <a:p>
            <a:pPr indent="457200" algn="just">
              <a:lnSpc>
                <a:spcPct val="150000"/>
              </a:lnSpc>
              <a:spcAft>
                <a:spcPts val="0"/>
              </a:spcAft>
            </a:pPr>
            <a:r>
              <a:rPr lang="es-CO" sz="1400" dirty="0">
                <a:solidFill>
                  <a:srgbClr val="000000"/>
                </a:solidFill>
                <a:latin typeface="Open Sans" panose="020B0604020202020204"/>
                <a:ea typeface="Arial" panose="020B0604020202020204" pitchFamily="34" charset="0"/>
              </a:rPr>
              <a:t>Existe una variedad de maquinaria para utilizar en las labores de cosecha y recolección de cultivos algunas de ellas con características específicas y otras que se pueden adaptar a diferentes especies:</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3243617" y="2332719"/>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4165923" y="2280461"/>
            <a:ext cx="5222543" cy="508857"/>
          </a:xfrm>
          <a:prstGeom prst="rect">
            <a:avLst/>
          </a:prstGeom>
        </p:spPr>
        <p:txBody>
          <a:bodyPr wrap="square">
            <a:spAutoFit/>
          </a:bodyPr>
          <a:lstStyle/>
          <a:p>
            <a:pPr lvl="0" algn="just">
              <a:lnSpc>
                <a:spcPct val="200000"/>
              </a:lnSpc>
              <a:spcAft>
                <a:spcPts val="0"/>
              </a:spcAft>
            </a:pPr>
            <a:r>
              <a:rPr lang="es-CO" sz="1600" b="1" dirty="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MAQUINA PARA RECOLECCIÓN DE FORRAJE Y </a:t>
            </a:r>
            <a:r>
              <a:rPr lang="es-CO" sz="1600" b="1" dirty="0" smtClean="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PAJA</a:t>
            </a:r>
            <a:endParaRPr lang="es-CO" sz="1600" b="1" dirty="0">
              <a:effectLst>
                <a:outerShdw blurRad="38100" dist="38100" dir="2700000" algn="tl">
                  <a:srgbClr val="000000">
                    <a:alpha val="43137"/>
                  </a:srgbClr>
                </a:outerShdw>
              </a:effectLst>
              <a:latin typeface="Open Sans" panose="020B0604020202020204"/>
              <a:ea typeface="Arial" panose="020B0604020202020204" pitchFamily="34" charset="0"/>
            </a:endParaRPr>
          </a:p>
        </p:txBody>
      </p:sp>
      <p:sp>
        <p:nvSpPr>
          <p:cNvPr id="8" name="Rectángulo redondeado 7"/>
          <p:cNvSpPr/>
          <p:nvPr/>
        </p:nvSpPr>
        <p:spPr>
          <a:xfrm>
            <a:off x="327546" y="3120448"/>
            <a:ext cx="5609229"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redondeado 8"/>
          <p:cNvSpPr/>
          <p:nvPr/>
        </p:nvSpPr>
        <p:spPr>
          <a:xfrm>
            <a:off x="6291618" y="3120448"/>
            <a:ext cx="5390866"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573206" y="3237311"/>
            <a:ext cx="4995080" cy="954107"/>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4020202020204"/>
                <a:ea typeface="Arial" panose="020B0604020202020204" pitchFamily="34" charset="0"/>
              </a:rPr>
              <a:t> -SEGADORAS </a:t>
            </a:r>
            <a:r>
              <a:rPr lang="es-CO" sz="1400" b="1" dirty="0">
                <a:solidFill>
                  <a:srgbClr val="000000"/>
                </a:solidFill>
                <a:latin typeface="Open Sans" panose="020B0604020202020204"/>
                <a:ea typeface="Arial" panose="020B0604020202020204" pitchFamily="34" charset="0"/>
              </a:rPr>
              <a:t>Y SEGADORAS AUTOMÁTICAS: </a:t>
            </a:r>
            <a:r>
              <a:rPr lang="es-CO" sz="1400" dirty="0">
                <a:solidFill>
                  <a:srgbClr val="000000"/>
                </a:solidFill>
                <a:latin typeface="Open Sans" panose="020B0604020202020204"/>
                <a:ea typeface="Arial" panose="020B0604020202020204" pitchFamily="34" charset="0"/>
              </a:rPr>
              <a:t>Son máquinas que se emplean para cortar la hierba verde o seca, a una altura determinada, haciendo un corte limpio que facilitara el rebrote. Las segadoras acondicionadoras realizan el corte, además de la recolección del forraje.</a:t>
            </a:r>
            <a:endParaRPr lang="es-CO" sz="1400" dirty="0">
              <a:latin typeface="Open Sans" panose="020B0604020202020204"/>
              <a:ea typeface="Arial" panose="020B0604020202020204" pitchFamily="34" charset="0"/>
            </a:endParaRPr>
          </a:p>
        </p:txBody>
      </p:sp>
      <p:sp>
        <p:nvSpPr>
          <p:cNvPr id="11" name="Rectángulo redondeado 10"/>
          <p:cNvSpPr/>
          <p:nvPr/>
        </p:nvSpPr>
        <p:spPr>
          <a:xfrm>
            <a:off x="1559404" y="519678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p:cNvSpPr txBox="1"/>
          <p:nvPr/>
        </p:nvSpPr>
        <p:spPr>
          <a:xfrm>
            <a:off x="1739864" y="5173642"/>
            <a:ext cx="2411094" cy="307777"/>
          </a:xfrm>
          <a:prstGeom prst="rect">
            <a:avLst/>
          </a:prstGeom>
          <a:noFill/>
        </p:spPr>
        <p:txBody>
          <a:bodyPr wrap="square" rtlCol="0">
            <a:spAutoFit/>
          </a:bodyPr>
          <a:lstStyle/>
          <a:p>
            <a:pPr algn="ctr"/>
            <a:r>
              <a:rPr lang="es-CO" sz="1400" b="1" dirty="0" smtClean="0">
                <a:latin typeface="Open Sans" panose="020B0606030504020204"/>
              </a:rPr>
              <a:t>VER ILUSTRACIONES</a:t>
            </a:r>
            <a:endParaRPr lang="es-CO" sz="1400" b="1" dirty="0">
              <a:latin typeface="Open Sans" panose="020B0606030504020204"/>
            </a:endParaRPr>
          </a:p>
        </p:txBody>
      </p:sp>
      <p:pic>
        <p:nvPicPr>
          <p:cNvPr id="1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1583" y="5266102"/>
            <a:ext cx="434340" cy="539422"/>
          </a:xfrm>
          <a:prstGeom prst="rect">
            <a:avLst/>
          </a:prstGeom>
        </p:spPr>
      </p:pic>
      <p:sp>
        <p:nvSpPr>
          <p:cNvPr id="14" name="Rectángulo 13"/>
          <p:cNvSpPr/>
          <p:nvPr/>
        </p:nvSpPr>
        <p:spPr>
          <a:xfrm>
            <a:off x="6434977" y="3250372"/>
            <a:ext cx="5074692" cy="1815882"/>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6030504020204"/>
                <a:ea typeface="Arial" panose="020B0604020202020204" pitchFamily="34" charset="0"/>
              </a:rPr>
              <a:t>-PICADORAS- </a:t>
            </a:r>
            <a:r>
              <a:rPr lang="es-CO" sz="1400" b="1" dirty="0">
                <a:solidFill>
                  <a:srgbClr val="000000"/>
                </a:solidFill>
                <a:latin typeface="Open Sans" panose="020B0606030504020204"/>
                <a:ea typeface="Arial" panose="020B0604020202020204" pitchFamily="34" charset="0"/>
              </a:rPr>
              <a:t>CARGADORAS DE FORRAJE</a:t>
            </a:r>
            <a:r>
              <a:rPr lang="es-CO" sz="1400" dirty="0">
                <a:solidFill>
                  <a:srgbClr val="000000"/>
                </a:solidFill>
                <a:latin typeface="Open Sans" panose="020B0606030504020204"/>
                <a:ea typeface="Arial" panose="020B0604020202020204" pitchFamily="34" charset="0"/>
              </a:rPr>
              <a:t>: Se utiliza para hacer un picado conciso además del cargue de la hierba, recogiendo una franja previamente segada, a la vez que se realiza la siega. En el caso del maíz los dispositivos se deben adaptar a la consistencia del tallo</a:t>
            </a:r>
            <a:r>
              <a:rPr lang="es-CO" sz="1400" dirty="0" smtClean="0">
                <a:solidFill>
                  <a:srgbClr val="000000"/>
                </a:solidFill>
                <a:latin typeface="Open Sans" panose="020B0606030504020204"/>
                <a:ea typeface="Arial" panose="020B0604020202020204" pitchFamily="34" charset="0"/>
              </a:rPr>
              <a:t>.</a:t>
            </a:r>
          </a:p>
          <a:p>
            <a:pPr lvl="0" algn="just">
              <a:spcAft>
                <a:spcPts val="0"/>
              </a:spcAft>
            </a:pPr>
            <a:endParaRPr lang="es-CO" sz="1400" dirty="0">
              <a:latin typeface="Open Sans" panose="020B0606030504020204"/>
              <a:ea typeface="Arial" panose="020B0604020202020204" pitchFamily="34" charset="0"/>
            </a:endParaRPr>
          </a:p>
          <a:p>
            <a:r>
              <a:rPr lang="es-CO" sz="1400" dirty="0">
                <a:solidFill>
                  <a:srgbClr val="000000"/>
                </a:solidFill>
                <a:latin typeface="Open Sans" panose="020B0606030504020204"/>
                <a:ea typeface="Arial" panose="020B0604020202020204" pitchFamily="34" charset="0"/>
              </a:rPr>
              <a:t>Al realizar el picado se deben utilizar cuchillas y contra cuchillas, lo que contribuye a que este sea fino. Cuando el picado es simultáneo con la siega, se utilizan picadoras de Mayales</a:t>
            </a:r>
            <a:endParaRPr lang="es-CO" sz="1400" dirty="0">
              <a:latin typeface="Open Sans" panose="020B0606030504020204"/>
            </a:endParaRPr>
          </a:p>
        </p:txBody>
      </p:sp>
      <p:sp>
        <p:nvSpPr>
          <p:cNvPr id="18" name="Rectángulo redondeado 17"/>
          <p:cNvSpPr/>
          <p:nvPr/>
        </p:nvSpPr>
        <p:spPr>
          <a:xfrm>
            <a:off x="7689523" y="521720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p:cNvSpPr txBox="1"/>
          <p:nvPr/>
        </p:nvSpPr>
        <p:spPr>
          <a:xfrm>
            <a:off x="7869983" y="5194066"/>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21"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158781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842" y="2570675"/>
            <a:ext cx="4137854" cy="2301576"/>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176" y="2531389"/>
            <a:ext cx="4099551" cy="2340862"/>
          </a:xfrm>
          <a:prstGeom prst="rect">
            <a:avLst/>
          </a:prstGeom>
        </p:spPr>
      </p:pic>
      <p:sp>
        <p:nvSpPr>
          <p:cNvPr id="11" name="Rectángulo 10"/>
          <p:cNvSpPr/>
          <p:nvPr/>
        </p:nvSpPr>
        <p:spPr>
          <a:xfrm>
            <a:off x="1843761" y="4370705"/>
            <a:ext cx="3202015" cy="738664"/>
          </a:xfrm>
          <a:prstGeom prst="rect">
            <a:avLst/>
          </a:prstGeom>
        </p:spPr>
        <p:txBody>
          <a:bodyPr wrap="square">
            <a:spAutoFit/>
          </a:bodyPr>
          <a:lstStyle/>
          <a:p>
            <a:pPr indent="457200">
              <a:lnSpc>
                <a:spcPct val="200000"/>
              </a:lnSpc>
              <a:spcAft>
                <a:spcPts val="0"/>
              </a:spcAft>
            </a:pPr>
            <a:r>
              <a:rPr lang="es-CO" sz="1400" dirty="0">
                <a:solidFill>
                  <a:srgbClr val="000000"/>
                </a:solidFill>
                <a:latin typeface="Open Sans" panose="020B0604020202020204"/>
                <a:ea typeface="Arial" panose="020B0604020202020204" pitchFamily="34" charset="0"/>
              </a:rPr>
              <a:t> </a:t>
            </a:r>
            <a:endParaRPr lang="es-CO" sz="1400" dirty="0">
              <a:latin typeface="Open Sans" panose="020B0604020202020204"/>
              <a:ea typeface="Arial" panose="020B0604020202020204" pitchFamily="34" charset="0"/>
            </a:endParaRPr>
          </a:p>
          <a:p>
            <a:r>
              <a:rPr lang="es-CO" sz="1400" dirty="0">
                <a:solidFill>
                  <a:srgbClr val="000000"/>
                </a:solidFill>
                <a:latin typeface="Open Sans" panose="020B0604020202020204"/>
                <a:ea typeface="Arial" panose="020B0604020202020204" pitchFamily="34" charset="0"/>
              </a:rPr>
              <a:t>Ilustración 30. Segadora cortadora de forraje </a:t>
            </a:r>
            <a:endParaRPr lang="es-CO" sz="1400" dirty="0">
              <a:latin typeface="Open Sans" panose="020B0604020202020204"/>
            </a:endParaRPr>
          </a:p>
        </p:txBody>
      </p:sp>
      <p:sp>
        <p:nvSpPr>
          <p:cNvPr id="12" name="Rectángulo 11"/>
          <p:cNvSpPr/>
          <p:nvPr/>
        </p:nvSpPr>
        <p:spPr>
          <a:xfrm>
            <a:off x="7805723" y="4801592"/>
            <a:ext cx="2548005" cy="307777"/>
          </a:xfrm>
          <a:prstGeom prst="rect">
            <a:avLst/>
          </a:prstGeom>
        </p:spPr>
        <p:txBody>
          <a:bodyPr wrap="none">
            <a:spAutoFit/>
          </a:bodyPr>
          <a:lstStyle/>
          <a:p>
            <a:r>
              <a:rPr lang="es-CO" sz="1400" dirty="0">
                <a:solidFill>
                  <a:srgbClr val="000000"/>
                </a:solidFill>
                <a:latin typeface="Open Sans" panose="020B0604020202020204"/>
                <a:ea typeface="Arial" panose="020B0604020202020204" pitchFamily="34" charset="0"/>
              </a:rPr>
              <a:t>Ilustración 31. Segadora y trilladora</a:t>
            </a:r>
            <a:endParaRPr lang="es-CO" sz="1400" dirty="0">
              <a:latin typeface="Open Sans" panose="020B0604020202020204"/>
            </a:endParaRPr>
          </a:p>
        </p:txBody>
      </p:sp>
    </p:spTree>
    <p:extLst>
      <p:ext uri="{BB962C8B-B14F-4D97-AF65-F5344CB8AC3E}">
        <p14:creationId xmlns:p14="http://schemas.microsoft.com/office/powerpoint/2010/main" val="1453457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3" name="Rectángulo 2"/>
          <p:cNvSpPr/>
          <p:nvPr/>
        </p:nvSpPr>
        <p:spPr>
          <a:xfrm>
            <a:off x="327547" y="1405831"/>
            <a:ext cx="11559653" cy="698717"/>
          </a:xfrm>
          <a:prstGeom prst="rect">
            <a:avLst/>
          </a:prstGeom>
        </p:spPr>
        <p:txBody>
          <a:bodyPr wrap="square">
            <a:spAutoFit/>
          </a:bodyPr>
          <a:lstStyle/>
          <a:p>
            <a:pPr indent="457200" algn="just">
              <a:lnSpc>
                <a:spcPct val="150000"/>
              </a:lnSpc>
              <a:spcAft>
                <a:spcPts val="0"/>
              </a:spcAft>
            </a:pPr>
            <a:r>
              <a:rPr lang="es-CO" sz="1400" dirty="0">
                <a:solidFill>
                  <a:srgbClr val="000000"/>
                </a:solidFill>
                <a:latin typeface="Open Sans" panose="020B0604020202020204"/>
                <a:ea typeface="Arial" panose="020B0604020202020204" pitchFamily="34" charset="0"/>
              </a:rPr>
              <a:t>Existe una variedad de maquinaria para utilizar en las labores de cosecha y recolección de cultivos algunas de ellas con características específicas y otras que se pueden adaptar a diferentes especies:</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3243617" y="2332719"/>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4150958" y="2320335"/>
            <a:ext cx="5222543" cy="508857"/>
          </a:xfrm>
          <a:prstGeom prst="rect">
            <a:avLst/>
          </a:prstGeom>
        </p:spPr>
        <p:txBody>
          <a:bodyPr wrap="square">
            <a:spAutoFit/>
          </a:bodyPr>
          <a:lstStyle/>
          <a:p>
            <a:pPr lvl="0" algn="just">
              <a:lnSpc>
                <a:spcPct val="200000"/>
              </a:lnSpc>
              <a:spcAft>
                <a:spcPts val="0"/>
              </a:spcAft>
            </a:pPr>
            <a:r>
              <a:rPr lang="es-CO" sz="1600" b="1" dirty="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MAQUINA PARA RECOLECCIÓN DE FORRAJE Y </a:t>
            </a:r>
            <a:r>
              <a:rPr lang="es-CO" sz="1600" b="1" dirty="0" smtClean="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PAJA</a:t>
            </a:r>
            <a:endParaRPr lang="es-CO" sz="1600" b="1" dirty="0">
              <a:effectLst>
                <a:outerShdw blurRad="38100" dist="38100" dir="2700000" algn="tl">
                  <a:srgbClr val="000000">
                    <a:alpha val="43137"/>
                  </a:srgbClr>
                </a:outerShdw>
              </a:effectLst>
              <a:latin typeface="Open Sans" panose="020B0604020202020204"/>
              <a:ea typeface="Arial" panose="020B0604020202020204" pitchFamily="34" charset="0"/>
            </a:endParaRPr>
          </a:p>
        </p:txBody>
      </p:sp>
      <p:sp>
        <p:nvSpPr>
          <p:cNvPr id="8" name="Rectángulo redondeado 7"/>
          <p:cNvSpPr/>
          <p:nvPr/>
        </p:nvSpPr>
        <p:spPr>
          <a:xfrm>
            <a:off x="327546" y="3120448"/>
            <a:ext cx="5609229"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redondeado 8"/>
          <p:cNvSpPr/>
          <p:nvPr/>
        </p:nvSpPr>
        <p:spPr>
          <a:xfrm>
            <a:off x="6291618" y="3120448"/>
            <a:ext cx="5390866"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573206" y="3237311"/>
            <a:ext cx="4995080" cy="954107"/>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4020202020204"/>
                <a:ea typeface="Arial" panose="020B0604020202020204" pitchFamily="34" charset="0"/>
              </a:rPr>
              <a:t> -SEGADORAS </a:t>
            </a:r>
            <a:r>
              <a:rPr lang="es-CO" sz="1400" b="1" dirty="0">
                <a:solidFill>
                  <a:srgbClr val="000000"/>
                </a:solidFill>
                <a:latin typeface="Open Sans" panose="020B0604020202020204"/>
                <a:ea typeface="Arial" panose="020B0604020202020204" pitchFamily="34" charset="0"/>
              </a:rPr>
              <a:t>Y SEGADORAS AUTOMÁTICAS: </a:t>
            </a:r>
            <a:r>
              <a:rPr lang="es-CO" sz="1400" dirty="0">
                <a:solidFill>
                  <a:srgbClr val="000000"/>
                </a:solidFill>
                <a:latin typeface="Open Sans" panose="020B0604020202020204"/>
                <a:ea typeface="Arial" panose="020B0604020202020204" pitchFamily="34" charset="0"/>
              </a:rPr>
              <a:t>Son máquinas que se emplean para cortar la hierba verde o seca, a una altura determinada, haciendo un corte limpio que facilitara el rebrote. Las segadoras acondicionadoras realizan el corte, además de la recolección del forraje.</a:t>
            </a:r>
            <a:endParaRPr lang="es-CO" sz="1400" dirty="0">
              <a:latin typeface="Open Sans" panose="020B0604020202020204"/>
              <a:ea typeface="Arial" panose="020B0604020202020204" pitchFamily="34" charset="0"/>
            </a:endParaRPr>
          </a:p>
        </p:txBody>
      </p:sp>
      <p:sp>
        <p:nvSpPr>
          <p:cNvPr id="11" name="Rectángulo redondeado 10"/>
          <p:cNvSpPr/>
          <p:nvPr/>
        </p:nvSpPr>
        <p:spPr>
          <a:xfrm>
            <a:off x="1559404" y="519678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p:cNvSpPr txBox="1"/>
          <p:nvPr/>
        </p:nvSpPr>
        <p:spPr>
          <a:xfrm>
            <a:off x="1739864" y="5173642"/>
            <a:ext cx="2411094" cy="307777"/>
          </a:xfrm>
          <a:prstGeom prst="rect">
            <a:avLst/>
          </a:prstGeom>
          <a:noFill/>
        </p:spPr>
        <p:txBody>
          <a:bodyPr wrap="square" rtlCol="0">
            <a:spAutoFit/>
          </a:bodyPr>
          <a:lstStyle/>
          <a:p>
            <a:pPr algn="ctr"/>
            <a:r>
              <a:rPr lang="es-CO" sz="1400" b="1" dirty="0" smtClean="0">
                <a:latin typeface="Open Sans" panose="020B0606030504020204"/>
              </a:rPr>
              <a:t>VER ILUSTRACIONES</a:t>
            </a:r>
            <a:endParaRPr lang="es-CO" sz="1400" b="1" dirty="0">
              <a:latin typeface="Open Sans" panose="020B0606030504020204"/>
            </a:endParaRPr>
          </a:p>
        </p:txBody>
      </p:sp>
      <p:sp>
        <p:nvSpPr>
          <p:cNvPr id="14" name="Rectángulo 13"/>
          <p:cNvSpPr/>
          <p:nvPr/>
        </p:nvSpPr>
        <p:spPr>
          <a:xfrm>
            <a:off x="6434977" y="3250372"/>
            <a:ext cx="5074692" cy="1815882"/>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6030504020204"/>
                <a:ea typeface="Arial" panose="020B0604020202020204" pitchFamily="34" charset="0"/>
              </a:rPr>
              <a:t>-PICADORAS- </a:t>
            </a:r>
            <a:r>
              <a:rPr lang="es-CO" sz="1400" b="1" dirty="0">
                <a:solidFill>
                  <a:srgbClr val="000000"/>
                </a:solidFill>
                <a:latin typeface="Open Sans" panose="020B0606030504020204"/>
                <a:ea typeface="Arial" panose="020B0604020202020204" pitchFamily="34" charset="0"/>
              </a:rPr>
              <a:t>CARGADORAS DE FORRAJE</a:t>
            </a:r>
            <a:r>
              <a:rPr lang="es-CO" sz="1400" dirty="0">
                <a:solidFill>
                  <a:srgbClr val="000000"/>
                </a:solidFill>
                <a:latin typeface="Open Sans" panose="020B0606030504020204"/>
                <a:ea typeface="Arial" panose="020B0604020202020204" pitchFamily="34" charset="0"/>
              </a:rPr>
              <a:t>: Se utiliza para hacer un picado conciso además del cargue de la hierba, recogiendo una franja previamente segada, a la vez que se realiza la siega. En el caso del maíz los dispositivos se deben adaptar a la consistencia del tallo</a:t>
            </a:r>
            <a:r>
              <a:rPr lang="es-CO" sz="1400" dirty="0" smtClean="0">
                <a:solidFill>
                  <a:srgbClr val="000000"/>
                </a:solidFill>
                <a:latin typeface="Open Sans" panose="020B0606030504020204"/>
                <a:ea typeface="Arial" panose="020B0604020202020204" pitchFamily="34" charset="0"/>
              </a:rPr>
              <a:t>.</a:t>
            </a:r>
          </a:p>
          <a:p>
            <a:pPr lvl="0" algn="just">
              <a:spcAft>
                <a:spcPts val="0"/>
              </a:spcAft>
            </a:pPr>
            <a:endParaRPr lang="es-CO" sz="1400" dirty="0">
              <a:latin typeface="Open Sans" panose="020B0606030504020204"/>
              <a:ea typeface="Arial" panose="020B0604020202020204" pitchFamily="34" charset="0"/>
            </a:endParaRPr>
          </a:p>
          <a:p>
            <a:r>
              <a:rPr lang="es-CO" sz="1400" dirty="0">
                <a:solidFill>
                  <a:srgbClr val="000000"/>
                </a:solidFill>
                <a:latin typeface="Open Sans" panose="020B0606030504020204"/>
                <a:ea typeface="Arial" panose="020B0604020202020204" pitchFamily="34" charset="0"/>
              </a:rPr>
              <a:t>Al realizar el picado se deben utilizar cuchillas y contra cuchillas, lo que contribuye a que este sea fino. Cuando el picado es simultáneo con la siega, se utilizan picadoras de Mayales</a:t>
            </a:r>
            <a:endParaRPr lang="es-CO" sz="1400" dirty="0">
              <a:latin typeface="Open Sans" panose="020B0606030504020204"/>
            </a:endParaRPr>
          </a:p>
        </p:txBody>
      </p:sp>
      <p:sp>
        <p:nvSpPr>
          <p:cNvPr id="18" name="Rectángulo redondeado 17"/>
          <p:cNvSpPr/>
          <p:nvPr/>
        </p:nvSpPr>
        <p:spPr>
          <a:xfrm>
            <a:off x="7689523" y="521720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p:cNvSpPr txBox="1"/>
          <p:nvPr/>
        </p:nvSpPr>
        <p:spPr>
          <a:xfrm>
            <a:off x="7869983" y="5194066"/>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1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5753" y="5211708"/>
            <a:ext cx="434340" cy="539422"/>
          </a:xfrm>
          <a:prstGeom prst="rect">
            <a:avLst/>
          </a:prstGeom>
        </p:spPr>
      </p:pic>
      <p:pic>
        <p:nvPicPr>
          <p:cNvPr id="15"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1719772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10" name="Imagen 9"/>
          <p:cNvPicPr/>
          <p:nvPr/>
        </p:nvPicPr>
        <p:blipFill>
          <a:blip r:embed="rId3">
            <a:extLst>
              <a:ext uri="{28A0092B-C50C-407E-A947-70E740481C1C}">
                <a14:useLocalDpi xmlns:a14="http://schemas.microsoft.com/office/drawing/2010/main" val="0"/>
              </a:ext>
            </a:extLst>
          </a:blip>
          <a:stretch>
            <a:fillRect/>
          </a:stretch>
        </p:blipFill>
        <p:spPr>
          <a:xfrm>
            <a:off x="4187397" y="2531389"/>
            <a:ext cx="4274213" cy="2405171"/>
          </a:xfrm>
          <a:prstGeom prst="rect">
            <a:avLst/>
          </a:prstGeom>
        </p:spPr>
      </p:pic>
      <p:sp>
        <p:nvSpPr>
          <p:cNvPr id="7" name="Rectángulo 6"/>
          <p:cNvSpPr/>
          <p:nvPr/>
        </p:nvSpPr>
        <p:spPr>
          <a:xfrm>
            <a:off x="4550427" y="4936560"/>
            <a:ext cx="3548151" cy="307777"/>
          </a:xfrm>
          <a:prstGeom prst="rect">
            <a:avLst/>
          </a:prstGeom>
        </p:spPr>
        <p:txBody>
          <a:bodyPr wrap="none">
            <a:spAutoFit/>
          </a:bodyPr>
          <a:lstStyle/>
          <a:p>
            <a:r>
              <a:rPr lang="es-CO" sz="1400" dirty="0">
                <a:solidFill>
                  <a:srgbClr val="000000"/>
                </a:solidFill>
                <a:latin typeface="Open Sans" panose="020B0604020202020204"/>
                <a:ea typeface="Arial" panose="020B0604020202020204" pitchFamily="34" charset="0"/>
              </a:rPr>
              <a:t>Ilustración 32. Picadora de follaje, autopropulsada</a:t>
            </a:r>
            <a:endParaRPr lang="es-CO" sz="1400" dirty="0">
              <a:latin typeface="Open Sans" panose="020B0604020202020204"/>
            </a:endParaRPr>
          </a:p>
        </p:txBody>
      </p:sp>
    </p:spTree>
    <p:extLst>
      <p:ext uri="{BB962C8B-B14F-4D97-AF65-F5344CB8AC3E}">
        <p14:creationId xmlns:p14="http://schemas.microsoft.com/office/powerpoint/2010/main" val="6923038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3" name="Rectángulo 2"/>
          <p:cNvSpPr/>
          <p:nvPr/>
        </p:nvSpPr>
        <p:spPr>
          <a:xfrm>
            <a:off x="327547" y="1405831"/>
            <a:ext cx="11559653" cy="698717"/>
          </a:xfrm>
          <a:prstGeom prst="rect">
            <a:avLst/>
          </a:prstGeom>
        </p:spPr>
        <p:txBody>
          <a:bodyPr wrap="square">
            <a:spAutoFit/>
          </a:bodyPr>
          <a:lstStyle/>
          <a:p>
            <a:pPr indent="457200" algn="just">
              <a:lnSpc>
                <a:spcPct val="150000"/>
              </a:lnSpc>
              <a:spcAft>
                <a:spcPts val="0"/>
              </a:spcAft>
            </a:pPr>
            <a:r>
              <a:rPr lang="es-CO" sz="1400" dirty="0">
                <a:solidFill>
                  <a:srgbClr val="000000"/>
                </a:solidFill>
                <a:latin typeface="Open Sans" panose="020B0604020202020204"/>
                <a:ea typeface="Arial" panose="020B0604020202020204" pitchFamily="34" charset="0"/>
              </a:rPr>
              <a:t>Existe una variedad de maquinaria para utilizar en las labores de cosecha y recolección de cultivos algunas de ellas con características específicas y otras que se pueden adaptar a diferentes especies:</a:t>
            </a:r>
            <a:endParaRPr lang="es-CO" sz="1400" dirty="0">
              <a:latin typeface="Open Sans" panose="020B0604020202020204"/>
              <a:ea typeface="Arial" panose="020B0604020202020204" pitchFamily="34" charset="0"/>
            </a:endParaRPr>
          </a:p>
        </p:txBody>
      </p:sp>
      <p:sp>
        <p:nvSpPr>
          <p:cNvPr id="6" name="Rectángulo redondeado 5"/>
          <p:cNvSpPr/>
          <p:nvPr/>
        </p:nvSpPr>
        <p:spPr>
          <a:xfrm>
            <a:off x="3243617" y="2332719"/>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3948753" y="2332719"/>
            <a:ext cx="5222543" cy="508857"/>
          </a:xfrm>
          <a:prstGeom prst="rect">
            <a:avLst/>
          </a:prstGeom>
        </p:spPr>
        <p:txBody>
          <a:bodyPr wrap="square">
            <a:spAutoFit/>
          </a:bodyPr>
          <a:lstStyle/>
          <a:p>
            <a:pPr lvl="0" algn="just">
              <a:lnSpc>
                <a:spcPct val="200000"/>
              </a:lnSpc>
              <a:spcAft>
                <a:spcPts val="0"/>
              </a:spcAft>
            </a:pPr>
            <a:r>
              <a:rPr lang="es-CO" sz="1600" b="1" dirty="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MAQUINA PARA RECOLECCIÓN DE FORRAJE Y </a:t>
            </a:r>
            <a:r>
              <a:rPr lang="es-CO" sz="1600" b="1" dirty="0" smtClean="0">
                <a:solidFill>
                  <a:srgbClr val="000000"/>
                </a:solidFill>
                <a:effectLst>
                  <a:outerShdw blurRad="38100" dist="38100" dir="2700000" algn="tl">
                    <a:srgbClr val="000000">
                      <a:alpha val="43137"/>
                    </a:srgbClr>
                  </a:outerShdw>
                </a:effectLst>
                <a:latin typeface="Open Sans" panose="020B0604020202020204"/>
                <a:ea typeface="Arial" panose="020B0604020202020204" pitchFamily="34" charset="0"/>
              </a:rPr>
              <a:t>PAJA</a:t>
            </a:r>
            <a:endParaRPr lang="es-CO" sz="1600" b="1" dirty="0">
              <a:effectLst>
                <a:outerShdw blurRad="38100" dist="38100" dir="2700000" algn="tl">
                  <a:srgbClr val="000000">
                    <a:alpha val="43137"/>
                  </a:srgbClr>
                </a:outerShdw>
              </a:effectLst>
              <a:latin typeface="Open Sans" panose="020B0604020202020204"/>
              <a:ea typeface="Arial" panose="020B0604020202020204" pitchFamily="34" charset="0"/>
            </a:endParaRPr>
          </a:p>
        </p:txBody>
      </p:sp>
      <p:sp>
        <p:nvSpPr>
          <p:cNvPr id="8" name="Rectángulo redondeado 7"/>
          <p:cNvSpPr/>
          <p:nvPr/>
        </p:nvSpPr>
        <p:spPr>
          <a:xfrm>
            <a:off x="327546" y="3120448"/>
            <a:ext cx="5609229"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redondeado 8"/>
          <p:cNvSpPr/>
          <p:nvPr/>
        </p:nvSpPr>
        <p:spPr>
          <a:xfrm>
            <a:off x="6291618" y="3120448"/>
            <a:ext cx="5390866" cy="275684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573206" y="3237311"/>
            <a:ext cx="4995080" cy="954107"/>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4020202020204"/>
                <a:ea typeface="Arial" panose="020B0604020202020204" pitchFamily="34" charset="0"/>
              </a:rPr>
              <a:t> -SEGADORAS </a:t>
            </a:r>
            <a:r>
              <a:rPr lang="es-CO" sz="1400" b="1" dirty="0">
                <a:solidFill>
                  <a:srgbClr val="000000"/>
                </a:solidFill>
                <a:latin typeface="Open Sans" panose="020B0604020202020204"/>
                <a:ea typeface="Arial" panose="020B0604020202020204" pitchFamily="34" charset="0"/>
              </a:rPr>
              <a:t>Y SEGADORAS AUTOMÁTICAS: </a:t>
            </a:r>
            <a:r>
              <a:rPr lang="es-CO" sz="1400" dirty="0">
                <a:solidFill>
                  <a:srgbClr val="000000"/>
                </a:solidFill>
                <a:latin typeface="Open Sans" panose="020B0604020202020204"/>
                <a:ea typeface="Arial" panose="020B0604020202020204" pitchFamily="34" charset="0"/>
              </a:rPr>
              <a:t>Son máquinas que se emplean para cortar la hierba verde o seca, a una altura determinada, haciendo un corte limpio que facilitara el rebrote. Las segadoras acondicionadoras realizan el corte, además de la recolección del forraje.</a:t>
            </a:r>
            <a:endParaRPr lang="es-CO" sz="1400" dirty="0">
              <a:latin typeface="Open Sans" panose="020B0604020202020204"/>
              <a:ea typeface="Arial" panose="020B0604020202020204" pitchFamily="34" charset="0"/>
            </a:endParaRPr>
          </a:p>
        </p:txBody>
      </p:sp>
      <p:sp>
        <p:nvSpPr>
          <p:cNvPr id="11" name="Rectángulo redondeado 10"/>
          <p:cNvSpPr/>
          <p:nvPr/>
        </p:nvSpPr>
        <p:spPr>
          <a:xfrm>
            <a:off x="1559404" y="519678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p:cNvSpPr txBox="1"/>
          <p:nvPr/>
        </p:nvSpPr>
        <p:spPr>
          <a:xfrm>
            <a:off x="1739864" y="5173642"/>
            <a:ext cx="2411094" cy="307777"/>
          </a:xfrm>
          <a:prstGeom prst="rect">
            <a:avLst/>
          </a:prstGeom>
          <a:noFill/>
        </p:spPr>
        <p:txBody>
          <a:bodyPr wrap="square" rtlCol="0">
            <a:spAutoFit/>
          </a:bodyPr>
          <a:lstStyle/>
          <a:p>
            <a:pPr algn="ctr"/>
            <a:r>
              <a:rPr lang="es-CO" sz="1400" b="1" dirty="0" smtClean="0">
                <a:latin typeface="Open Sans" panose="020B0606030504020204"/>
              </a:rPr>
              <a:t>VER ILUSTRACIONES</a:t>
            </a:r>
            <a:endParaRPr lang="es-CO" sz="1400" b="1" dirty="0">
              <a:latin typeface="Open Sans" panose="020B0606030504020204"/>
            </a:endParaRPr>
          </a:p>
        </p:txBody>
      </p:sp>
      <p:sp>
        <p:nvSpPr>
          <p:cNvPr id="14" name="Rectángulo 13"/>
          <p:cNvSpPr/>
          <p:nvPr/>
        </p:nvSpPr>
        <p:spPr>
          <a:xfrm>
            <a:off x="6434977" y="3250372"/>
            <a:ext cx="5074692" cy="1815882"/>
          </a:xfrm>
          <a:prstGeom prst="rect">
            <a:avLst/>
          </a:prstGeom>
        </p:spPr>
        <p:txBody>
          <a:bodyPr wrap="square">
            <a:spAutoFit/>
          </a:bodyPr>
          <a:lstStyle/>
          <a:p>
            <a:pPr lvl="0" algn="just">
              <a:spcAft>
                <a:spcPts val="0"/>
              </a:spcAft>
            </a:pPr>
            <a:r>
              <a:rPr lang="es-CO" sz="1400" b="1" dirty="0" smtClean="0">
                <a:solidFill>
                  <a:srgbClr val="000000"/>
                </a:solidFill>
                <a:latin typeface="Open Sans" panose="020B0606030504020204"/>
                <a:ea typeface="Arial" panose="020B0604020202020204" pitchFamily="34" charset="0"/>
              </a:rPr>
              <a:t>-PICADORAS- </a:t>
            </a:r>
            <a:r>
              <a:rPr lang="es-CO" sz="1400" b="1" dirty="0">
                <a:solidFill>
                  <a:srgbClr val="000000"/>
                </a:solidFill>
                <a:latin typeface="Open Sans" panose="020B0606030504020204"/>
                <a:ea typeface="Arial" panose="020B0604020202020204" pitchFamily="34" charset="0"/>
              </a:rPr>
              <a:t>CARGADORAS DE FORRAJE</a:t>
            </a:r>
            <a:r>
              <a:rPr lang="es-CO" sz="1400" dirty="0">
                <a:solidFill>
                  <a:srgbClr val="000000"/>
                </a:solidFill>
                <a:latin typeface="Open Sans" panose="020B0606030504020204"/>
                <a:ea typeface="Arial" panose="020B0604020202020204" pitchFamily="34" charset="0"/>
              </a:rPr>
              <a:t>: Se utiliza para hacer un picado conciso además del cargue de la hierba, recogiendo una franja previamente segada, a la vez que se realiza la siega. En el caso del maíz los dispositivos se deben adaptar a la consistencia del tallo</a:t>
            </a:r>
            <a:r>
              <a:rPr lang="es-CO" sz="1400" dirty="0" smtClean="0">
                <a:solidFill>
                  <a:srgbClr val="000000"/>
                </a:solidFill>
                <a:latin typeface="Open Sans" panose="020B0606030504020204"/>
                <a:ea typeface="Arial" panose="020B0604020202020204" pitchFamily="34" charset="0"/>
              </a:rPr>
              <a:t>.</a:t>
            </a:r>
          </a:p>
          <a:p>
            <a:pPr lvl="0" algn="just">
              <a:spcAft>
                <a:spcPts val="0"/>
              </a:spcAft>
            </a:pPr>
            <a:endParaRPr lang="es-CO" sz="1400" dirty="0">
              <a:latin typeface="Open Sans" panose="020B0606030504020204"/>
              <a:ea typeface="Arial" panose="020B0604020202020204" pitchFamily="34" charset="0"/>
            </a:endParaRPr>
          </a:p>
          <a:p>
            <a:r>
              <a:rPr lang="es-CO" sz="1400" dirty="0">
                <a:solidFill>
                  <a:srgbClr val="000000"/>
                </a:solidFill>
                <a:latin typeface="Open Sans" panose="020B0606030504020204"/>
                <a:ea typeface="Arial" panose="020B0604020202020204" pitchFamily="34" charset="0"/>
              </a:rPr>
              <a:t>Al realizar el picado se deben utilizar cuchillas y contra cuchillas, lo que contribuye a que este sea fino. Cuando el picado es simultáneo con la siega, se utilizan picadoras de Mayales</a:t>
            </a:r>
            <a:endParaRPr lang="es-CO" sz="1400" dirty="0">
              <a:latin typeface="Open Sans" panose="020B0606030504020204"/>
            </a:endParaRPr>
          </a:p>
        </p:txBody>
      </p:sp>
      <p:sp>
        <p:nvSpPr>
          <p:cNvPr id="18" name="Rectángulo redondeado 17"/>
          <p:cNvSpPr/>
          <p:nvPr/>
        </p:nvSpPr>
        <p:spPr>
          <a:xfrm>
            <a:off x="7689523" y="521720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p:cNvSpPr txBox="1"/>
          <p:nvPr/>
        </p:nvSpPr>
        <p:spPr>
          <a:xfrm>
            <a:off x="7869983" y="5194066"/>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1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640136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
        <p:nvSpPr>
          <p:cNvPr id="3" name="Rectángulo 2"/>
          <p:cNvSpPr/>
          <p:nvPr/>
        </p:nvSpPr>
        <p:spPr>
          <a:xfrm>
            <a:off x="717373" y="2159171"/>
            <a:ext cx="6546377" cy="3607654"/>
          </a:xfrm>
          <a:prstGeom prst="rect">
            <a:avLst/>
          </a:prstGeom>
        </p:spPr>
        <p:txBody>
          <a:bodyPr wrap="square">
            <a:spAutoFit/>
          </a:bodyPr>
          <a:lstStyle/>
          <a:p>
            <a:pPr lvl="0" algn="just">
              <a:lnSpc>
                <a:spcPct val="150000"/>
              </a:lnSpc>
              <a:spcAft>
                <a:spcPts val="0"/>
              </a:spcAft>
            </a:pPr>
            <a:r>
              <a:rPr lang="es-CO" sz="1400" dirty="0" smtClean="0">
                <a:solidFill>
                  <a:srgbClr val="000000"/>
                </a:solidFill>
                <a:latin typeface="Open Sans" panose="020B0606030504020204"/>
                <a:ea typeface="Arial" panose="020B0604020202020204" pitchFamily="34" charset="0"/>
              </a:rPr>
              <a:t> </a:t>
            </a:r>
            <a:r>
              <a:rPr lang="es-CO" sz="1400" dirty="0">
                <a:solidFill>
                  <a:srgbClr val="000000"/>
                </a:solidFill>
                <a:latin typeface="Open Sans" panose="020B0606030504020204"/>
                <a:ea typeface="Arial" panose="020B0604020202020204" pitchFamily="34" charset="0"/>
              </a:rPr>
              <a:t>Con esta máquina podemos realizar las funciones de siega, trilla y limpieza; la siega se da a una anchura determinada; posee un cabezal que es el encargado de realizar el corte y obligar a las plantas segadas a entrar a una plataforma, cuenta con un elevador que traslada la mies hasta el bloque de siega y con una unidad que la separa de las piedras; su estructura permite la adaptación a diferentes tipos de </a:t>
            </a:r>
            <a:r>
              <a:rPr lang="es-CO" sz="1400" dirty="0" smtClean="0">
                <a:solidFill>
                  <a:srgbClr val="000000"/>
                </a:solidFill>
                <a:latin typeface="Open Sans" panose="020B0606030504020204"/>
                <a:ea typeface="Arial" panose="020B0604020202020204" pitchFamily="34" charset="0"/>
              </a:rPr>
              <a:t>cultivo.</a:t>
            </a:r>
            <a:endParaRPr lang="es-CO" sz="1400" dirty="0" smtClean="0">
              <a:latin typeface="Open Sans" panose="020B0606030504020204"/>
              <a:ea typeface="Arial" panose="020B0604020202020204" pitchFamily="34" charset="0"/>
            </a:endParaRPr>
          </a:p>
          <a:p>
            <a:pPr lvl="0" algn="just">
              <a:lnSpc>
                <a:spcPct val="150000"/>
              </a:lnSpc>
              <a:spcAft>
                <a:spcPts val="0"/>
              </a:spcAft>
            </a:pPr>
            <a:endParaRPr lang="es-CO" sz="1400" dirty="0">
              <a:solidFill>
                <a:srgbClr val="000000"/>
              </a:solidFill>
              <a:latin typeface="Open Sans" panose="020B0606030504020204"/>
              <a:ea typeface="Arial" panose="020B0604020202020204" pitchFamily="34" charset="0"/>
            </a:endParaRPr>
          </a:p>
          <a:p>
            <a:pPr lvl="0" algn="just">
              <a:lnSpc>
                <a:spcPct val="150000"/>
              </a:lnSpc>
              <a:spcAft>
                <a:spcPts val="0"/>
              </a:spcAft>
            </a:pPr>
            <a:r>
              <a:rPr lang="es-CO" sz="1400" dirty="0" smtClean="0">
                <a:solidFill>
                  <a:srgbClr val="000000"/>
                </a:solidFill>
                <a:latin typeface="Open Sans" panose="020B0606030504020204"/>
                <a:ea typeface="Arial" panose="020B0604020202020204" pitchFamily="34" charset="0"/>
              </a:rPr>
              <a:t>En </a:t>
            </a:r>
            <a:r>
              <a:rPr lang="es-CO" sz="1400" dirty="0">
                <a:solidFill>
                  <a:srgbClr val="000000"/>
                </a:solidFill>
                <a:latin typeface="Open Sans" panose="020B0606030504020204"/>
                <a:ea typeface="Arial" panose="020B0604020202020204" pitchFamily="34" charset="0"/>
              </a:rPr>
              <a:t>el bloque de trilla se produce la separación del grano de la espiga; dirigiéndolo hasta el sistema de limpieza, en este ciclo se completa la separación del grano de las ramas en donde la parte baja unas cribas son las encargadas de limpiar el grano que posteriormente es elevado a un tanque y las espigas que están sin trillar pasan de nuevo al cilindro trillador, este tipo de maquinaria es comúnmente de autopropulsión y se ajustan a las características del cultivo.</a:t>
            </a:r>
            <a:endParaRPr lang="es-CO" sz="1400" dirty="0">
              <a:latin typeface="Open Sans" panose="020B0606030504020204"/>
              <a:ea typeface="Arial" panose="020B0604020202020204" pitchFamily="34" charset="0"/>
            </a:endParaRPr>
          </a:p>
        </p:txBody>
      </p:sp>
      <p:sp>
        <p:nvSpPr>
          <p:cNvPr id="4" name="Rectángulo redondeado 3"/>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p:cNvSpPr/>
          <p:nvPr/>
        </p:nvSpPr>
        <p:spPr>
          <a:xfrm>
            <a:off x="4611060" y="1599613"/>
            <a:ext cx="3246402" cy="338554"/>
          </a:xfrm>
          <a:prstGeom prst="rect">
            <a:avLst/>
          </a:prstGeom>
        </p:spPr>
        <p:txBody>
          <a:bodyPr wrap="none">
            <a:spAutoFit/>
          </a:bodyPr>
          <a:lstStyle/>
          <a:p>
            <a:r>
              <a:rPr lang="es-CO" sz="1600" dirty="0">
                <a:solidFill>
                  <a:srgbClr val="000000"/>
                </a:solidFill>
                <a:effectLst>
                  <a:outerShdw blurRad="38100" dist="38100" dir="2700000" algn="tl">
                    <a:srgbClr val="000000">
                      <a:alpha val="43137"/>
                    </a:srgbClr>
                  </a:outerShdw>
                </a:effectLst>
                <a:latin typeface="Open Sans" panose="020B0606030504020204"/>
                <a:ea typeface="Arial" panose="020B0604020202020204" pitchFamily="34" charset="0"/>
              </a:rPr>
              <a:t>COSECHADORA DE GRANOS Y SEMILLAS</a:t>
            </a:r>
            <a:endParaRPr lang="es-CO" sz="1600" dirty="0">
              <a:effectLst>
                <a:outerShdw blurRad="38100" dist="38100" dir="2700000" algn="tl">
                  <a:srgbClr val="000000">
                    <a:alpha val="43137"/>
                  </a:srgbClr>
                </a:outerShdw>
              </a:effectLst>
            </a:endParaRPr>
          </a:p>
        </p:txBody>
      </p:sp>
      <p:pic>
        <p:nvPicPr>
          <p:cNvPr id="6" name="Imagen 5"/>
          <p:cNvPicPr/>
          <p:nvPr/>
        </p:nvPicPr>
        <p:blipFill>
          <a:blip r:embed="rId4">
            <a:extLst>
              <a:ext uri="{28A0092B-C50C-407E-A947-70E740481C1C}">
                <a14:useLocalDpi xmlns:a14="http://schemas.microsoft.com/office/drawing/2010/main" val="0"/>
              </a:ext>
            </a:extLst>
          </a:blip>
          <a:stretch>
            <a:fillRect/>
          </a:stretch>
        </p:blipFill>
        <p:spPr>
          <a:xfrm>
            <a:off x="7762552" y="2339217"/>
            <a:ext cx="3640811" cy="3065890"/>
          </a:xfrm>
          <a:prstGeom prst="rect">
            <a:avLst/>
          </a:prstGeom>
        </p:spPr>
      </p:pic>
      <p:sp>
        <p:nvSpPr>
          <p:cNvPr id="7" name="Rectángulo 6"/>
          <p:cNvSpPr/>
          <p:nvPr/>
        </p:nvSpPr>
        <p:spPr>
          <a:xfrm>
            <a:off x="8074498" y="5251218"/>
            <a:ext cx="3424399"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Ilustración 33. Cosechadora de granos y semillas</a:t>
            </a:r>
            <a:endParaRPr lang="es-CO" sz="1400" dirty="0">
              <a:latin typeface="Open Sans" panose="020B0606030504020204"/>
            </a:endParaRPr>
          </a:p>
        </p:txBody>
      </p:sp>
      <p:sp>
        <p:nvSpPr>
          <p:cNvPr id="8" name="Rectángulo 7"/>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Tree>
    <p:extLst>
      <p:ext uri="{BB962C8B-B14F-4D97-AF65-F5344CB8AC3E}">
        <p14:creationId xmlns:p14="http://schemas.microsoft.com/office/powerpoint/2010/main" val="4003731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3" name="Rectángulo redondeado 2"/>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RECOLECCIÓN DE TUBERCULOS Y RAICES</a:t>
            </a:r>
          </a:p>
        </p:txBody>
      </p:sp>
      <p:sp>
        <p:nvSpPr>
          <p:cNvPr id="5" name="Rectángulo 4"/>
          <p:cNvSpPr/>
          <p:nvPr/>
        </p:nvSpPr>
        <p:spPr>
          <a:xfrm>
            <a:off x="4244454" y="2652931"/>
            <a:ext cx="7533563" cy="2354491"/>
          </a:xfrm>
          <a:prstGeom prst="rect">
            <a:avLst/>
          </a:prstGeom>
        </p:spPr>
        <p:txBody>
          <a:bodyPr wrap="square">
            <a:spAutoFit/>
          </a:bodyPr>
          <a:lstStyle/>
          <a:p>
            <a:pPr>
              <a:lnSpc>
                <a:spcPct val="150000"/>
              </a:lnSpc>
            </a:pPr>
            <a:r>
              <a:rPr lang="es-CO" sz="1400" dirty="0">
                <a:latin typeface="Open Sans" panose="020B0606030504020204"/>
              </a:rPr>
              <a:t>Son máquinas que realizan tres operaciones básicas: </a:t>
            </a:r>
            <a:r>
              <a:rPr lang="es-CO" sz="1400" dirty="0" err="1">
                <a:latin typeface="Open Sans" panose="020B0606030504020204"/>
              </a:rPr>
              <a:t>Descoronadoras</a:t>
            </a:r>
            <a:r>
              <a:rPr lang="es-CO" sz="1400" dirty="0">
                <a:latin typeface="Open Sans" panose="020B0606030504020204"/>
              </a:rPr>
              <a:t>-peladoras, </a:t>
            </a:r>
            <a:r>
              <a:rPr lang="es-CO" sz="1400" dirty="0" smtClean="0">
                <a:latin typeface="Open Sans" panose="020B0606030504020204"/>
              </a:rPr>
              <a:t>arrancadoras, recogedoras-cargadoras</a:t>
            </a:r>
            <a:r>
              <a:rPr lang="es-CO" sz="1400" dirty="0">
                <a:latin typeface="Open Sans" panose="020B0606030504020204"/>
              </a:rPr>
              <a:t>.</a:t>
            </a:r>
          </a:p>
          <a:p>
            <a:pPr>
              <a:lnSpc>
                <a:spcPct val="150000"/>
              </a:lnSpc>
            </a:pPr>
            <a:r>
              <a:rPr lang="es-CO" sz="1400" b="1" dirty="0">
                <a:latin typeface="Open Sans" panose="020B0606030504020204"/>
              </a:rPr>
              <a:t>DESCORONADORAS PELADORAS: </a:t>
            </a:r>
            <a:r>
              <a:rPr lang="es-CO" sz="1400" dirty="0">
                <a:latin typeface="Open Sans" panose="020B0606030504020204"/>
              </a:rPr>
              <a:t>Eliminan las hojas y su punto de inserción en la raíz, quedando las raíces en el suelo.</a:t>
            </a:r>
          </a:p>
          <a:p>
            <a:pPr>
              <a:lnSpc>
                <a:spcPct val="150000"/>
              </a:lnSpc>
            </a:pPr>
            <a:r>
              <a:rPr lang="es-CO" sz="1400" b="1" dirty="0">
                <a:latin typeface="Open Sans" panose="020B0606030504020204"/>
              </a:rPr>
              <a:t>ARRANCADORAS: </a:t>
            </a:r>
            <a:r>
              <a:rPr lang="es-CO" sz="1400" dirty="0">
                <a:latin typeface="Open Sans" panose="020B0606030504020204"/>
              </a:rPr>
              <a:t>Extraen las raíces del suelo, ubicándolas en las franjas para ser recogidas posteriormente.</a:t>
            </a:r>
          </a:p>
          <a:p>
            <a:pPr>
              <a:lnSpc>
                <a:spcPct val="150000"/>
              </a:lnSpc>
            </a:pPr>
            <a:r>
              <a:rPr lang="es-CO" sz="1400" b="1" dirty="0">
                <a:latin typeface="Open Sans" panose="020B0606030504020204"/>
              </a:rPr>
              <a:t>RECOGEDORAS-CARGADORAS</a:t>
            </a:r>
            <a:r>
              <a:rPr lang="es-CO" sz="1400" dirty="0">
                <a:latin typeface="Open Sans" panose="020B0606030504020204"/>
              </a:rPr>
              <a:t>: Recogen las raíces arrancadas y las ponen en la tolva de la maquina o en un remolque que se desplaza contiguo a ella.</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4552" y="1784279"/>
            <a:ext cx="2607631" cy="4469642"/>
          </a:xfrm>
          <a:prstGeom prst="rect">
            <a:avLst/>
          </a:prstGeom>
        </p:spPr>
      </p:pic>
      <p:pic>
        <p:nvPicPr>
          <p:cNvPr id="8"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14447048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3" name="Rectángulo redondeado 2"/>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VENDIMIADORA</a:t>
            </a:r>
          </a:p>
        </p:txBody>
      </p:sp>
      <p:sp>
        <p:nvSpPr>
          <p:cNvPr id="4" name="Rectángulo 3"/>
          <p:cNvSpPr/>
          <p:nvPr/>
        </p:nvSpPr>
        <p:spPr>
          <a:xfrm>
            <a:off x="837063" y="2990082"/>
            <a:ext cx="5686567" cy="1384995"/>
          </a:xfrm>
          <a:prstGeom prst="rect">
            <a:avLst/>
          </a:prstGeom>
        </p:spPr>
        <p:txBody>
          <a:bodyPr wrap="square">
            <a:spAutoFit/>
          </a:bodyPr>
          <a:lstStyle/>
          <a:p>
            <a:pPr lvl="0" algn="just">
              <a:lnSpc>
                <a:spcPct val="150000"/>
              </a:lnSpc>
              <a:spcAft>
                <a:spcPts val="0"/>
              </a:spcAft>
            </a:pPr>
            <a:r>
              <a:rPr lang="es-CO" sz="1400" dirty="0">
                <a:solidFill>
                  <a:srgbClr val="000000"/>
                </a:solidFill>
                <a:latin typeface="Open Sans" panose="020B0606030504020204"/>
                <a:ea typeface="Arial" panose="020B0604020202020204" pitchFamily="34" charset="0"/>
              </a:rPr>
              <a:t>Son máquinas que se encargan de la recolección de las vides y su depósito en un remolque, es decir la labor de la vendimia es automatizada. Para que se pueda realizar este proceso, el cultivo debe estar adaptado en espaldera con hilera.</a:t>
            </a:r>
            <a:endParaRPr lang="es-CO" sz="1400" dirty="0">
              <a:latin typeface="Open Sans" panose="020B0606030504020204"/>
              <a:ea typeface="Arial" panose="020B0604020202020204" pitchFamily="34" charset="0"/>
            </a:endParaRPr>
          </a:p>
          <a:p>
            <a:pPr indent="457200" algn="just">
              <a:lnSpc>
                <a:spcPct val="150000"/>
              </a:lnSpc>
              <a:spcAft>
                <a:spcPts val="0"/>
              </a:spcAft>
            </a:pPr>
            <a:r>
              <a:rPr lang="es-CO" sz="1400" dirty="0">
                <a:solidFill>
                  <a:srgbClr val="000000"/>
                </a:solidFill>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p:txBody>
      </p:sp>
      <p:pic>
        <p:nvPicPr>
          <p:cNvPr id="5" name="Imagen 4"/>
          <p:cNvPicPr/>
          <p:nvPr/>
        </p:nvPicPr>
        <p:blipFill>
          <a:blip r:embed="rId2">
            <a:extLst>
              <a:ext uri="{28A0092B-C50C-407E-A947-70E740481C1C}">
                <a14:useLocalDpi xmlns:a14="http://schemas.microsoft.com/office/drawing/2010/main" val="0"/>
              </a:ext>
            </a:extLst>
          </a:blip>
          <a:stretch>
            <a:fillRect/>
          </a:stretch>
        </p:blipFill>
        <p:spPr>
          <a:xfrm>
            <a:off x="6673205" y="2367516"/>
            <a:ext cx="5050222" cy="3077940"/>
          </a:xfrm>
          <a:prstGeom prst="rect">
            <a:avLst/>
          </a:prstGeom>
        </p:spPr>
      </p:pic>
      <p:sp>
        <p:nvSpPr>
          <p:cNvPr id="6" name="Rectángulo 5"/>
          <p:cNvSpPr/>
          <p:nvPr/>
        </p:nvSpPr>
        <p:spPr>
          <a:xfrm>
            <a:off x="7490669" y="5441137"/>
            <a:ext cx="3415294"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Ilustración 34. Maquinaria para cultivo en viñedo</a:t>
            </a:r>
            <a:endParaRPr lang="es-CO" sz="1400" dirty="0">
              <a:latin typeface="Open Sans" panose="020B0606030504020204"/>
            </a:endParaRPr>
          </a:p>
        </p:txBody>
      </p:sp>
      <p:pic>
        <p:nvPicPr>
          <p:cNvPr id="7"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1302746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EQUIPO DE ASISTENCIA PARA LA RECOLECCIÓN DE FRUTA</a:t>
            </a:r>
          </a:p>
        </p:txBody>
      </p:sp>
      <p:sp>
        <p:nvSpPr>
          <p:cNvPr id="3" name="Rectángulo 2"/>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59414" y="2272816"/>
            <a:ext cx="11350389" cy="3000821"/>
          </a:xfrm>
          <a:prstGeom prst="rect">
            <a:avLst/>
          </a:prstGeom>
        </p:spPr>
        <p:txBody>
          <a:bodyPr wrap="square">
            <a:spAutoFit/>
          </a:bodyPr>
          <a:lstStyle/>
          <a:p>
            <a:pPr>
              <a:lnSpc>
                <a:spcPct val="150000"/>
              </a:lnSpc>
            </a:pPr>
            <a:r>
              <a:rPr lang="es-CO" sz="1400" dirty="0">
                <a:latin typeface="Open Sans" panose="020B0606030504020204"/>
              </a:rPr>
              <a:t>Son máquinas que sirven para la recolección manual y permiten que los operarios tengan fácil acceso a las partes altas del árbol. Tienen un sistema de propulsión que facilita el desplazamiento de la máquina por los espacios existentes entre los cultivos para la recolección del fruto a ambos lados</a:t>
            </a:r>
            <a:r>
              <a:rPr lang="es-CO" sz="1400" dirty="0" smtClean="0">
                <a:latin typeface="Open Sans" panose="020B0606030504020204"/>
              </a:rPr>
              <a:t>.</a:t>
            </a:r>
          </a:p>
          <a:p>
            <a:pPr>
              <a:lnSpc>
                <a:spcPct val="150000"/>
              </a:lnSpc>
            </a:pPr>
            <a:endParaRPr lang="es-CO" sz="1400" dirty="0">
              <a:latin typeface="Open Sans" panose="020B0606030504020204"/>
            </a:endParaRPr>
          </a:p>
          <a:p>
            <a:pPr>
              <a:lnSpc>
                <a:spcPct val="150000"/>
              </a:lnSpc>
            </a:pPr>
            <a:r>
              <a:rPr lang="es-CO" sz="1400" dirty="0">
                <a:latin typeface="Open Sans" panose="020B0606030504020204"/>
              </a:rPr>
              <a:t>Estas máquinas constan de tres tipos de plataformas: </a:t>
            </a:r>
            <a:endParaRPr lang="es-CO" sz="1400" dirty="0" smtClean="0">
              <a:latin typeface="Open Sans" panose="020B0606030504020204"/>
            </a:endParaRPr>
          </a:p>
          <a:p>
            <a:pPr>
              <a:lnSpc>
                <a:spcPct val="150000"/>
              </a:lnSpc>
            </a:pPr>
            <a:endParaRPr lang="es-CO" sz="1400" dirty="0">
              <a:latin typeface="Open Sans" panose="020B0606030504020204"/>
            </a:endParaRPr>
          </a:p>
          <a:p>
            <a:pPr>
              <a:lnSpc>
                <a:spcPct val="150000"/>
              </a:lnSpc>
            </a:pPr>
            <a:r>
              <a:rPr lang="es-CO" sz="1400" b="1" dirty="0">
                <a:latin typeface="Open Sans" panose="020B0606030504020204"/>
              </a:rPr>
              <a:t>INDIVIDUALES (cestas): </a:t>
            </a:r>
            <a:r>
              <a:rPr lang="es-CO" sz="1400" dirty="0">
                <a:latin typeface="Open Sans" panose="020B0606030504020204"/>
              </a:rPr>
              <a:t>Disponen de espacio para un solo operario. Consta de un brazo articulado de accionamiento </a:t>
            </a:r>
            <a:r>
              <a:rPr lang="es-CO" sz="1400" dirty="0" smtClean="0">
                <a:latin typeface="Open Sans" panose="020B0606030504020204"/>
              </a:rPr>
              <a:t>hidráulico</a:t>
            </a:r>
          </a:p>
          <a:p>
            <a:pPr>
              <a:lnSpc>
                <a:spcPct val="150000"/>
              </a:lnSpc>
            </a:pPr>
            <a:r>
              <a:rPr lang="es-CO" sz="1400" b="1" dirty="0">
                <a:latin typeface="Open Sans" panose="020B0606030504020204"/>
              </a:rPr>
              <a:t>PLATAFORMAS MÚLTIPLES O COLECTIVAS: </a:t>
            </a:r>
            <a:r>
              <a:rPr lang="es-CO" sz="1400" dirty="0">
                <a:latin typeface="Open Sans" panose="020B0606030504020204"/>
              </a:rPr>
              <a:t>Condicionadas para 6-8 operarios, con dos plataformas, una fija y delantera y una trasera hidráulica que se puede elevar hasta una altura de 2,5 metros. </a:t>
            </a:r>
            <a:endParaRPr lang="es-CO" sz="1400" dirty="0" smtClean="0">
              <a:latin typeface="Open Sans" panose="020B0606030504020204"/>
            </a:endParaRPr>
          </a:p>
          <a:p>
            <a:pPr>
              <a:lnSpc>
                <a:spcPct val="150000"/>
              </a:lnSpc>
            </a:pPr>
            <a:r>
              <a:rPr lang="es-CO" sz="1400" b="1" dirty="0">
                <a:latin typeface="Open Sans" panose="020B0606030504020204"/>
              </a:rPr>
              <a:t>MÚLTIPLES O CON CINTAS</a:t>
            </a:r>
            <a:r>
              <a:rPr lang="es-CO" sz="1400" dirty="0">
                <a:latin typeface="Open Sans" panose="020B0606030504020204"/>
              </a:rPr>
              <a:t>: Se diferencian de las anteriores porque poseen de 6 a 8 cintas transportadoras que se pueden situar y adaptar a diferentes niveles.</a:t>
            </a:r>
          </a:p>
        </p:txBody>
      </p:sp>
      <p:sp>
        <p:nvSpPr>
          <p:cNvPr id="6" name="Rectángulo redondeado 5"/>
          <p:cNvSpPr/>
          <p:nvPr/>
        </p:nvSpPr>
        <p:spPr>
          <a:xfrm>
            <a:off x="9209200" y="388659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9389660" y="386345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8"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0654" y="3901524"/>
            <a:ext cx="434340" cy="539422"/>
          </a:xfrm>
          <a:prstGeom prst="rect">
            <a:avLst/>
          </a:prstGeom>
        </p:spPr>
      </p:pic>
      <p:sp>
        <p:nvSpPr>
          <p:cNvPr id="10" name="Rectángulo redondeado 9"/>
          <p:cNvSpPr/>
          <p:nvPr/>
        </p:nvSpPr>
        <p:spPr>
          <a:xfrm>
            <a:off x="9218249" y="458049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9398709" y="4557359"/>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3" name="Rectángulo redondeado 12"/>
          <p:cNvSpPr/>
          <p:nvPr/>
        </p:nvSpPr>
        <p:spPr>
          <a:xfrm>
            <a:off x="9209200" y="519775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9389660" y="517461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Tree>
    <p:extLst>
      <p:ext uri="{BB962C8B-B14F-4D97-AF65-F5344CB8AC3E}">
        <p14:creationId xmlns:p14="http://schemas.microsoft.com/office/powerpoint/2010/main" val="165246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4121624" y="2261678"/>
            <a:ext cx="4831308" cy="2882062"/>
          </a:xfrm>
          <a:prstGeom prst="rect">
            <a:avLst/>
          </a:prstGeom>
        </p:spPr>
      </p:pic>
      <p:sp>
        <p:nvSpPr>
          <p:cNvPr id="2" name="Rectángulo 1"/>
          <p:cNvSpPr/>
          <p:nvPr/>
        </p:nvSpPr>
        <p:spPr>
          <a:xfrm>
            <a:off x="5270713" y="5138845"/>
            <a:ext cx="2778774"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Ilustración 35 Plataformas Individuales</a:t>
            </a:r>
            <a:endParaRPr lang="es-CO" sz="1400" dirty="0">
              <a:latin typeface="Open Sans" panose="020B0606030504020204"/>
            </a:endParaRPr>
          </a:p>
        </p:txBody>
      </p:sp>
    </p:spTree>
    <p:extLst>
      <p:ext uri="{BB962C8B-B14F-4D97-AF65-F5344CB8AC3E}">
        <p14:creationId xmlns:p14="http://schemas.microsoft.com/office/powerpoint/2010/main" val="3188148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1">
            <a:extLst>
              <a:ext uri="{FF2B5EF4-FFF2-40B4-BE49-F238E27FC236}">
                <a16:creationId xmlns:a16="http://schemas.microsoft.com/office/drawing/2014/main" id="{27E94D49-0781-46AE-8FFD-7A6C80E65440}"/>
              </a:ext>
            </a:extLst>
          </p:cNvPr>
          <p:cNvSpPr/>
          <p:nvPr/>
        </p:nvSpPr>
        <p:spPr>
          <a:xfrm>
            <a:off x="6619165" y="285525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4120" y="2950926"/>
            <a:ext cx="4362450" cy="267765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Metodología: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Esta unidad se compone de </a:t>
            </a:r>
            <a:r>
              <a:rPr lang="es-ES" sz="1400" dirty="0">
                <a:solidFill>
                  <a:prstClr val="black">
                    <a:lumMod val="75000"/>
                    <a:lumOff val="25000"/>
                  </a:prstClr>
                </a:solidFill>
                <a:latin typeface="Open Sans" panose="020B0606030504020204" pitchFamily="34" charset="0"/>
              </a:rPr>
              <a:t>4</a:t>
            </a: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 actividades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de aprendizaje en las cuales encontrarás una situación a resolver acompañada de una guía de aprendizaje que te orientará en el desarrollo del problema planteado.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Haz clic en el botón siguiente para continuar: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p:txBody>
      </p:sp>
      <p:pic>
        <p:nvPicPr>
          <p:cNvPr id="10" name="Imagen 9" descr="Icono&#10;&#10;Descripción generada automáticamente">
            <a:extLst>
              <a:ext uri="{FF2B5EF4-FFF2-40B4-BE49-F238E27FC236}">
                <a16:creationId xmlns:a16="http://schemas.microsoft.com/office/drawing/2014/main" id="{03BB9EE9-8442-4878-A474-081AAF2F0D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1622" y="1724533"/>
            <a:ext cx="530557" cy="658918"/>
          </a:xfrm>
          <a:prstGeom prst="rect">
            <a:avLst/>
          </a:prstGeom>
        </p:spPr>
      </p:pic>
      <p:grpSp>
        <p:nvGrpSpPr>
          <p:cNvPr id="11" name="Grupo 10">
            <a:extLst>
              <a:ext uri="{FF2B5EF4-FFF2-40B4-BE49-F238E27FC236}">
                <a16:creationId xmlns:a16="http://schemas.microsoft.com/office/drawing/2014/main" id="{133808E6-8039-4DDB-AB5A-D3FE28A28B8F}"/>
              </a:ext>
            </a:extLst>
          </p:cNvPr>
          <p:cNvGrpSpPr/>
          <p:nvPr/>
        </p:nvGrpSpPr>
        <p:grpSpPr>
          <a:xfrm>
            <a:off x="6458340" y="1620577"/>
            <a:ext cx="1383741" cy="372489"/>
            <a:chOff x="4042" y="3636"/>
            <a:chExt cx="2925" cy="565"/>
          </a:xfrm>
        </p:grpSpPr>
        <p:cxnSp>
          <p:nvCxnSpPr>
            <p:cNvPr id="12" name="Conector recto 11">
              <a:extLst>
                <a:ext uri="{FF2B5EF4-FFF2-40B4-BE49-F238E27FC236}">
                  <a16:creationId xmlns:a16="http://schemas.microsoft.com/office/drawing/2014/main" id="{4C0E850B-C48B-4E0B-91E7-AB6015D924E3}"/>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3" name="Conector recto 12">
              <a:extLst>
                <a:ext uri="{FF2B5EF4-FFF2-40B4-BE49-F238E27FC236}">
                  <a16:creationId xmlns:a16="http://schemas.microsoft.com/office/drawing/2014/main" id="{F03F3B2D-7AC8-4AA1-8CDD-8EB33F3BF08C}"/>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Conector recto 16">
              <a:extLst>
                <a:ext uri="{FF2B5EF4-FFF2-40B4-BE49-F238E27FC236}">
                  <a16:creationId xmlns:a16="http://schemas.microsoft.com/office/drawing/2014/main" id="{E5C027EA-3DE0-4DA9-BFFB-08C433E3020D}"/>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18" name="CuadroTexto 17">
            <a:extLst>
              <a:ext uri="{FF2B5EF4-FFF2-40B4-BE49-F238E27FC236}">
                <a16:creationId xmlns:a16="http://schemas.microsoft.com/office/drawing/2014/main" id="{A3B6EECD-1DDB-4941-A79A-9168A50CB08D}"/>
              </a:ext>
            </a:extLst>
          </p:cNvPr>
          <p:cNvSpPr txBox="1"/>
          <p:nvPr/>
        </p:nvSpPr>
        <p:spPr>
          <a:xfrm>
            <a:off x="6701552" y="1675931"/>
            <a:ext cx="105657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Objetivo</a:t>
            </a:r>
          </a:p>
        </p:txBody>
      </p:sp>
      <p:grpSp>
        <p:nvGrpSpPr>
          <p:cNvPr id="19" name="Grupo 18">
            <a:extLst>
              <a:ext uri="{FF2B5EF4-FFF2-40B4-BE49-F238E27FC236}">
                <a16:creationId xmlns:a16="http://schemas.microsoft.com/office/drawing/2014/main" id="{B052AFB7-1518-42BD-8E50-B713C209EBA1}"/>
              </a:ext>
            </a:extLst>
          </p:cNvPr>
          <p:cNvGrpSpPr/>
          <p:nvPr/>
        </p:nvGrpSpPr>
        <p:grpSpPr>
          <a:xfrm>
            <a:off x="7967252" y="1620577"/>
            <a:ext cx="2076147" cy="372489"/>
            <a:chOff x="4042" y="3636"/>
            <a:chExt cx="2925" cy="565"/>
          </a:xfrm>
        </p:grpSpPr>
        <p:cxnSp>
          <p:nvCxnSpPr>
            <p:cNvPr id="20" name="Conector recto 19">
              <a:extLst>
                <a:ext uri="{FF2B5EF4-FFF2-40B4-BE49-F238E27FC236}">
                  <a16:creationId xmlns:a16="http://schemas.microsoft.com/office/drawing/2014/main" id="{C32CF403-9DDE-462C-9BE0-1DCCB834EB6B}"/>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1" name="Conector recto 20">
              <a:extLst>
                <a:ext uri="{FF2B5EF4-FFF2-40B4-BE49-F238E27FC236}">
                  <a16:creationId xmlns:a16="http://schemas.microsoft.com/office/drawing/2014/main" id="{D70985FA-EB4E-4959-870D-9AA76545FA9B}"/>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3D8D6022-9856-4F96-8DC4-487DCD86DB55}"/>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3" name="CuadroTexto 22">
            <a:extLst>
              <a:ext uri="{FF2B5EF4-FFF2-40B4-BE49-F238E27FC236}">
                <a16:creationId xmlns:a16="http://schemas.microsoft.com/office/drawing/2014/main" id="{0495A62F-A38C-4924-809B-9272D7994785}"/>
              </a:ext>
            </a:extLst>
          </p:cNvPr>
          <p:cNvSpPr txBox="1"/>
          <p:nvPr/>
        </p:nvSpPr>
        <p:spPr>
          <a:xfrm>
            <a:off x="8066769" y="1675932"/>
            <a:ext cx="1965983"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Contenido temático</a:t>
            </a:r>
          </a:p>
        </p:txBody>
      </p:sp>
      <p:grpSp>
        <p:nvGrpSpPr>
          <p:cNvPr id="24" name="Grupo 23">
            <a:extLst>
              <a:ext uri="{FF2B5EF4-FFF2-40B4-BE49-F238E27FC236}">
                <a16:creationId xmlns:a16="http://schemas.microsoft.com/office/drawing/2014/main" id="{D6FBF3B3-4C18-48F0-A588-636F7137B6E9}"/>
              </a:ext>
            </a:extLst>
          </p:cNvPr>
          <p:cNvGrpSpPr/>
          <p:nvPr/>
        </p:nvGrpSpPr>
        <p:grpSpPr>
          <a:xfrm>
            <a:off x="10164508" y="1608737"/>
            <a:ext cx="1570897" cy="372489"/>
            <a:chOff x="4042" y="3636"/>
            <a:chExt cx="2925" cy="565"/>
          </a:xfrm>
        </p:grpSpPr>
        <p:cxnSp>
          <p:nvCxnSpPr>
            <p:cNvPr id="25" name="Conector recto 24">
              <a:extLst>
                <a:ext uri="{FF2B5EF4-FFF2-40B4-BE49-F238E27FC236}">
                  <a16:creationId xmlns:a16="http://schemas.microsoft.com/office/drawing/2014/main" id="{B6E4095B-C2FF-40FB-81F6-90847C07466C}"/>
                </a:ext>
              </a:extLst>
            </p:cNvPr>
            <p:cNvCxnSpPr/>
            <p:nvPr/>
          </p:nvCxnSpPr>
          <p:spPr>
            <a:xfrm flipV="1">
              <a:off x="4052" y="3636"/>
              <a:ext cx="2" cy="56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6" name="Conector recto 25">
              <a:extLst>
                <a:ext uri="{FF2B5EF4-FFF2-40B4-BE49-F238E27FC236}">
                  <a16:creationId xmlns:a16="http://schemas.microsoft.com/office/drawing/2014/main" id="{FB70C662-68F0-4D3C-B197-50AD991BF998}"/>
                </a:ext>
              </a:extLst>
            </p:cNvPr>
            <p:cNvCxnSpPr/>
            <p:nvPr/>
          </p:nvCxnSpPr>
          <p:spPr>
            <a:xfrm>
              <a:off x="4042" y="3636"/>
              <a:ext cx="2925"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Conector recto 26">
              <a:extLst>
                <a:ext uri="{FF2B5EF4-FFF2-40B4-BE49-F238E27FC236}">
                  <a16:creationId xmlns:a16="http://schemas.microsoft.com/office/drawing/2014/main" id="{72E4E141-B76F-41E9-8A6C-7A05695B1436}"/>
                </a:ext>
              </a:extLst>
            </p:cNvPr>
            <p:cNvCxnSpPr/>
            <p:nvPr/>
          </p:nvCxnSpPr>
          <p:spPr>
            <a:xfrm>
              <a:off x="6952" y="3636"/>
              <a:ext cx="0" cy="54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28" name="CuadroTexto 27">
            <a:extLst>
              <a:ext uri="{FF2B5EF4-FFF2-40B4-BE49-F238E27FC236}">
                <a16:creationId xmlns:a16="http://schemas.microsoft.com/office/drawing/2014/main" id="{2B8C3B20-2308-4425-BA86-A972EB24D9D2}"/>
              </a:ext>
            </a:extLst>
          </p:cNvPr>
          <p:cNvSpPr txBox="1"/>
          <p:nvPr/>
        </p:nvSpPr>
        <p:spPr>
          <a:xfrm>
            <a:off x="10313461" y="1685289"/>
            <a:ext cx="1272990" cy="30777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Metodología</a:t>
            </a:r>
          </a:p>
        </p:txBody>
      </p:sp>
      <p:pic>
        <p:nvPicPr>
          <p:cNvPr id="29" name="Imagen 28" descr="Imagen que contiene Gráfico de embudo&#10;&#10;Descripción generada automáticamente">
            <a:extLst>
              <a:ext uri="{FF2B5EF4-FFF2-40B4-BE49-F238E27FC236}">
                <a16:creationId xmlns:a16="http://schemas.microsoft.com/office/drawing/2014/main" id="{DC82ED8C-7EF1-4CC7-993E-8067B7A3B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2333" y="1164827"/>
            <a:ext cx="512221" cy="512221"/>
          </a:xfrm>
          <a:prstGeom prst="rect">
            <a:avLst/>
          </a:prstGeom>
        </p:spPr>
      </p:pic>
      <p:pic>
        <p:nvPicPr>
          <p:cNvPr id="30" name="Imagen 29" descr="Icono&#10;&#10;Descripción generada automáticamente">
            <a:extLst>
              <a:ext uri="{FF2B5EF4-FFF2-40B4-BE49-F238E27FC236}">
                <a16:creationId xmlns:a16="http://schemas.microsoft.com/office/drawing/2014/main" id="{A3C784F8-95B4-47E6-AE0A-0161D5B1DB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574" y="1173067"/>
            <a:ext cx="512222" cy="512222"/>
          </a:xfrm>
          <a:prstGeom prst="rect">
            <a:avLst/>
          </a:prstGeom>
        </p:spPr>
      </p:pic>
      <p:pic>
        <p:nvPicPr>
          <p:cNvPr id="31" name="Imagen 30" descr="Icono&#10;&#10;Descripción generada automáticamente">
            <a:extLst>
              <a:ext uri="{FF2B5EF4-FFF2-40B4-BE49-F238E27FC236}">
                <a16:creationId xmlns:a16="http://schemas.microsoft.com/office/drawing/2014/main" id="{93518D6B-0B96-467C-B5F8-4F978B97DB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9386" y="1155316"/>
            <a:ext cx="520615" cy="520615"/>
          </a:xfrm>
          <a:prstGeom prst="rect">
            <a:avLst/>
          </a:prstGeom>
        </p:spPr>
      </p:pic>
      <p:pic>
        <p:nvPicPr>
          <p:cNvPr id="33" name="Imagen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pic>
        <p:nvPicPr>
          <p:cNvPr id="34" name="Imagen 24"/>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80437" y="6296025"/>
            <a:ext cx="498802" cy="498802"/>
          </a:xfrm>
          <a:prstGeom prst="rect">
            <a:avLst/>
          </a:prstGeom>
        </p:spPr>
      </p:pic>
    </p:spTree>
    <p:extLst>
      <p:ext uri="{BB962C8B-B14F-4D97-AF65-F5344CB8AC3E}">
        <p14:creationId xmlns:p14="http://schemas.microsoft.com/office/powerpoint/2010/main" val="11553300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EQUIPO DE ASISTENCIA PARA LA RECOLECCIÓN DE FRUTA</a:t>
            </a:r>
          </a:p>
        </p:txBody>
      </p:sp>
      <p:sp>
        <p:nvSpPr>
          <p:cNvPr id="3" name="Rectángulo 2"/>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59414" y="2272816"/>
            <a:ext cx="11350389" cy="3000821"/>
          </a:xfrm>
          <a:prstGeom prst="rect">
            <a:avLst/>
          </a:prstGeom>
        </p:spPr>
        <p:txBody>
          <a:bodyPr wrap="square">
            <a:spAutoFit/>
          </a:bodyPr>
          <a:lstStyle/>
          <a:p>
            <a:pPr>
              <a:lnSpc>
                <a:spcPct val="150000"/>
              </a:lnSpc>
            </a:pPr>
            <a:r>
              <a:rPr lang="es-CO" sz="1400" dirty="0">
                <a:latin typeface="Open Sans" panose="020B0606030504020204"/>
              </a:rPr>
              <a:t>Son máquinas que sirven para la recolección manual y permiten que los operarios tengan fácil acceso a las partes altas del árbol. Tienen un sistema de propulsión que facilita el desplazamiento de la máquina por los espacios existentes entre los cultivos para la recolección del fruto a ambos lados</a:t>
            </a:r>
            <a:r>
              <a:rPr lang="es-CO" sz="1400" dirty="0" smtClean="0">
                <a:latin typeface="Open Sans" panose="020B0606030504020204"/>
              </a:rPr>
              <a:t>.</a:t>
            </a:r>
          </a:p>
          <a:p>
            <a:pPr>
              <a:lnSpc>
                <a:spcPct val="150000"/>
              </a:lnSpc>
            </a:pPr>
            <a:endParaRPr lang="es-CO" sz="1400" dirty="0">
              <a:latin typeface="Open Sans" panose="020B0606030504020204"/>
            </a:endParaRPr>
          </a:p>
          <a:p>
            <a:pPr>
              <a:lnSpc>
                <a:spcPct val="150000"/>
              </a:lnSpc>
            </a:pPr>
            <a:r>
              <a:rPr lang="es-CO" sz="1400" dirty="0">
                <a:latin typeface="Open Sans" panose="020B0606030504020204"/>
              </a:rPr>
              <a:t>Estas máquinas constan de tres tipos de plataformas: </a:t>
            </a:r>
            <a:endParaRPr lang="es-CO" sz="1400" dirty="0" smtClean="0">
              <a:latin typeface="Open Sans" panose="020B0606030504020204"/>
            </a:endParaRPr>
          </a:p>
          <a:p>
            <a:pPr>
              <a:lnSpc>
                <a:spcPct val="150000"/>
              </a:lnSpc>
            </a:pPr>
            <a:endParaRPr lang="es-CO" sz="1400" dirty="0">
              <a:latin typeface="Open Sans" panose="020B0606030504020204"/>
            </a:endParaRPr>
          </a:p>
          <a:p>
            <a:pPr>
              <a:lnSpc>
                <a:spcPct val="150000"/>
              </a:lnSpc>
            </a:pPr>
            <a:r>
              <a:rPr lang="es-CO" sz="1400" b="1" dirty="0">
                <a:latin typeface="Open Sans" panose="020B0606030504020204"/>
              </a:rPr>
              <a:t>INDIVIDUALES (cestas): </a:t>
            </a:r>
            <a:r>
              <a:rPr lang="es-CO" sz="1400" dirty="0">
                <a:latin typeface="Open Sans" panose="020B0606030504020204"/>
              </a:rPr>
              <a:t>Disponen de espacio para un solo operario. Consta de un brazo articulado de accionamiento </a:t>
            </a:r>
            <a:r>
              <a:rPr lang="es-CO" sz="1400" dirty="0" smtClean="0">
                <a:latin typeface="Open Sans" panose="020B0606030504020204"/>
              </a:rPr>
              <a:t>hidráulico</a:t>
            </a:r>
          </a:p>
          <a:p>
            <a:pPr>
              <a:lnSpc>
                <a:spcPct val="150000"/>
              </a:lnSpc>
            </a:pPr>
            <a:r>
              <a:rPr lang="es-CO" sz="1400" b="1" dirty="0">
                <a:latin typeface="Open Sans" panose="020B0606030504020204"/>
              </a:rPr>
              <a:t>PLATAFORMAS MÚLTIPLES O COLECTIVAS: </a:t>
            </a:r>
            <a:r>
              <a:rPr lang="es-CO" sz="1400" dirty="0">
                <a:latin typeface="Open Sans" panose="020B0606030504020204"/>
              </a:rPr>
              <a:t>Condicionadas para 6-8 operarios, con dos plataformas, una fija y delantera y una trasera hidráulica que se puede elevar hasta una altura de 2,5 metros. </a:t>
            </a:r>
            <a:endParaRPr lang="es-CO" sz="1400" dirty="0" smtClean="0">
              <a:latin typeface="Open Sans" panose="020B0606030504020204"/>
            </a:endParaRPr>
          </a:p>
          <a:p>
            <a:pPr>
              <a:lnSpc>
                <a:spcPct val="150000"/>
              </a:lnSpc>
            </a:pPr>
            <a:r>
              <a:rPr lang="es-CO" sz="1400" b="1" dirty="0">
                <a:latin typeface="Open Sans" panose="020B0606030504020204"/>
              </a:rPr>
              <a:t>MÚLTIPLES O CON CINTAS</a:t>
            </a:r>
            <a:r>
              <a:rPr lang="es-CO" sz="1400" dirty="0">
                <a:latin typeface="Open Sans" panose="020B0606030504020204"/>
              </a:rPr>
              <a:t>: Se diferencian de las anteriores porque poseen de 6 a 8 cintas transportadoras que se pueden situar y adaptar a diferentes niveles.</a:t>
            </a:r>
          </a:p>
        </p:txBody>
      </p:sp>
      <p:sp>
        <p:nvSpPr>
          <p:cNvPr id="6" name="Rectángulo redondeado 5"/>
          <p:cNvSpPr/>
          <p:nvPr/>
        </p:nvSpPr>
        <p:spPr>
          <a:xfrm>
            <a:off x="9209200" y="388659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9389660" y="386345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0" name="Rectángulo redondeado 9"/>
          <p:cNvSpPr/>
          <p:nvPr/>
        </p:nvSpPr>
        <p:spPr>
          <a:xfrm>
            <a:off x="9218249" y="458049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9398709" y="4557359"/>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8"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7006" y="4585213"/>
            <a:ext cx="434340" cy="539422"/>
          </a:xfrm>
          <a:prstGeom prst="rect">
            <a:avLst/>
          </a:prstGeom>
        </p:spPr>
      </p:pic>
      <p:sp>
        <p:nvSpPr>
          <p:cNvPr id="13" name="Rectángulo redondeado 12"/>
          <p:cNvSpPr/>
          <p:nvPr/>
        </p:nvSpPr>
        <p:spPr>
          <a:xfrm>
            <a:off x="9209200" y="519775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9389660" y="517461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Tree>
    <p:extLst>
      <p:ext uri="{BB962C8B-B14F-4D97-AF65-F5344CB8AC3E}">
        <p14:creationId xmlns:p14="http://schemas.microsoft.com/office/powerpoint/2010/main" val="2753593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10" name="Imagen 9"/>
          <p:cNvPicPr/>
          <p:nvPr/>
        </p:nvPicPr>
        <p:blipFill>
          <a:blip r:embed="rId3">
            <a:extLst>
              <a:ext uri="{28A0092B-C50C-407E-A947-70E740481C1C}">
                <a14:useLocalDpi xmlns:a14="http://schemas.microsoft.com/office/drawing/2010/main" val="0"/>
              </a:ext>
            </a:extLst>
          </a:blip>
          <a:stretch>
            <a:fillRect/>
          </a:stretch>
        </p:blipFill>
        <p:spPr>
          <a:xfrm>
            <a:off x="4061062" y="2261678"/>
            <a:ext cx="4533900" cy="2847975"/>
          </a:xfrm>
          <a:prstGeom prst="rect">
            <a:avLst/>
          </a:prstGeom>
        </p:spPr>
      </p:pic>
      <p:sp>
        <p:nvSpPr>
          <p:cNvPr id="3" name="Rectángulo 2"/>
          <p:cNvSpPr/>
          <p:nvPr/>
        </p:nvSpPr>
        <p:spPr>
          <a:xfrm>
            <a:off x="5119586" y="5038994"/>
            <a:ext cx="2628092"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 Ilustración 36 Plataformas múltiples</a:t>
            </a:r>
            <a:endParaRPr lang="es-CO" sz="1400" dirty="0">
              <a:latin typeface="Open Sans" panose="020B0606030504020204"/>
            </a:endParaRPr>
          </a:p>
        </p:txBody>
      </p:sp>
    </p:spTree>
    <p:extLst>
      <p:ext uri="{BB962C8B-B14F-4D97-AF65-F5344CB8AC3E}">
        <p14:creationId xmlns:p14="http://schemas.microsoft.com/office/powerpoint/2010/main" val="28933054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EQUIPO DE ASISTENCIA PARA LA RECOLECCIÓN DE FRUTA</a:t>
            </a:r>
          </a:p>
        </p:txBody>
      </p:sp>
      <p:sp>
        <p:nvSpPr>
          <p:cNvPr id="3" name="Rectángulo 2"/>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59414" y="2272816"/>
            <a:ext cx="11350389" cy="3000821"/>
          </a:xfrm>
          <a:prstGeom prst="rect">
            <a:avLst/>
          </a:prstGeom>
        </p:spPr>
        <p:txBody>
          <a:bodyPr wrap="square">
            <a:spAutoFit/>
          </a:bodyPr>
          <a:lstStyle/>
          <a:p>
            <a:pPr>
              <a:lnSpc>
                <a:spcPct val="150000"/>
              </a:lnSpc>
            </a:pPr>
            <a:r>
              <a:rPr lang="es-CO" sz="1400" dirty="0">
                <a:latin typeface="Open Sans" panose="020B0606030504020204"/>
              </a:rPr>
              <a:t>Son máquinas que sirven para la recolección manual y permiten que los operarios tengan fácil acceso a las partes altas del árbol. Tienen un sistema de propulsión que facilita el desplazamiento de la máquina por los espacios existentes entre los cultivos para la recolección del fruto a ambos lados</a:t>
            </a:r>
            <a:r>
              <a:rPr lang="es-CO" sz="1400" dirty="0" smtClean="0">
                <a:latin typeface="Open Sans" panose="020B0606030504020204"/>
              </a:rPr>
              <a:t>.</a:t>
            </a:r>
          </a:p>
          <a:p>
            <a:pPr>
              <a:lnSpc>
                <a:spcPct val="150000"/>
              </a:lnSpc>
            </a:pPr>
            <a:endParaRPr lang="es-CO" sz="1400" dirty="0">
              <a:latin typeface="Open Sans" panose="020B0606030504020204"/>
            </a:endParaRPr>
          </a:p>
          <a:p>
            <a:pPr>
              <a:lnSpc>
                <a:spcPct val="150000"/>
              </a:lnSpc>
            </a:pPr>
            <a:r>
              <a:rPr lang="es-CO" sz="1400" dirty="0">
                <a:latin typeface="Open Sans" panose="020B0606030504020204"/>
              </a:rPr>
              <a:t>Estas máquinas constan de tres tipos de plataformas: </a:t>
            </a:r>
            <a:endParaRPr lang="es-CO" sz="1400" dirty="0" smtClean="0">
              <a:latin typeface="Open Sans" panose="020B0606030504020204"/>
            </a:endParaRPr>
          </a:p>
          <a:p>
            <a:pPr>
              <a:lnSpc>
                <a:spcPct val="150000"/>
              </a:lnSpc>
            </a:pPr>
            <a:endParaRPr lang="es-CO" sz="1400" dirty="0">
              <a:latin typeface="Open Sans" panose="020B0606030504020204"/>
            </a:endParaRPr>
          </a:p>
          <a:p>
            <a:pPr>
              <a:lnSpc>
                <a:spcPct val="150000"/>
              </a:lnSpc>
            </a:pPr>
            <a:r>
              <a:rPr lang="es-CO" sz="1400" b="1" dirty="0">
                <a:latin typeface="Open Sans" panose="020B0606030504020204"/>
              </a:rPr>
              <a:t>INDIVIDUALES (cestas): </a:t>
            </a:r>
            <a:r>
              <a:rPr lang="es-CO" sz="1400" dirty="0">
                <a:latin typeface="Open Sans" panose="020B0606030504020204"/>
              </a:rPr>
              <a:t>Disponen de espacio para un solo operario. Consta de un brazo articulado de accionamiento </a:t>
            </a:r>
            <a:r>
              <a:rPr lang="es-CO" sz="1400" dirty="0" smtClean="0">
                <a:latin typeface="Open Sans" panose="020B0606030504020204"/>
              </a:rPr>
              <a:t>hidráulico</a:t>
            </a:r>
          </a:p>
          <a:p>
            <a:pPr>
              <a:lnSpc>
                <a:spcPct val="150000"/>
              </a:lnSpc>
            </a:pPr>
            <a:r>
              <a:rPr lang="es-CO" sz="1400" b="1" dirty="0">
                <a:latin typeface="Open Sans" panose="020B0606030504020204"/>
              </a:rPr>
              <a:t>PLATAFORMAS MÚLTIPLES O COLECTIVAS: </a:t>
            </a:r>
            <a:r>
              <a:rPr lang="es-CO" sz="1400" dirty="0">
                <a:latin typeface="Open Sans" panose="020B0606030504020204"/>
              </a:rPr>
              <a:t>Condicionadas para 6-8 operarios, con dos plataformas, una fija y delantera y una trasera hidráulica que se puede elevar hasta una altura de 2,5 metros. </a:t>
            </a:r>
            <a:endParaRPr lang="es-CO" sz="1400" dirty="0" smtClean="0">
              <a:latin typeface="Open Sans" panose="020B0606030504020204"/>
            </a:endParaRPr>
          </a:p>
          <a:p>
            <a:pPr>
              <a:lnSpc>
                <a:spcPct val="150000"/>
              </a:lnSpc>
            </a:pPr>
            <a:r>
              <a:rPr lang="es-CO" sz="1400" b="1" dirty="0">
                <a:latin typeface="Open Sans" panose="020B0606030504020204"/>
              </a:rPr>
              <a:t>MÚLTIPLES O CON CINTAS</a:t>
            </a:r>
            <a:r>
              <a:rPr lang="es-CO" sz="1400" dirty="0">
                <a:latin typeface="Open Sans" panose="020B0606030504020204"/>
              </a:rPr>
              <a:t>: Se diferencian de las anteriores porque poseen de 6 a 8 cintas transportadoras que se pueden situar y adaptar a diferentes niveles.</a:t>
            </a:r>
          </a:p>
        </p:txBody>
      </p:sp>
      <p:sp>
        <p:nvSpPr>
          <p:cNvPr id="6" name="Rectángulo redondeado 5"/>
          <p:cNvSpPr/>
          <p:nvPr/>
        </p:nvSpPr>
        <p:spPr>
          <a:xfrm>
            <a:off x="9209200" y="388659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9389660" y="386345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0" name="Rectángulo redondeado 9"/>
          <p:cNvSpPr/>
          <p:nvPr/>
        </p:nvSpPr>
        <p:spPr>
          <a:xfrm>
            <a:off x="9218249" y="458049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9398709" y="4557359"/>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3" name="Rectángulo redondeado 12"/>
          <p:cNvSpPr/>
          <p:nvPr/>
        </p:nvSpPr>
        <p:spPr>
          <a:xfrm>
            <a:off x="9209200" y="519775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9389660" y="517461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8"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62818" y="5222455"/>
            <a:ext cx="434340" cy="539422"/>
          </a:xfrm>
          <a:prstGeom prst="rect">
            <a:avLst/>
          </a:prstGeom>
        </p:spPr>
      </p:pic>
    </p:spTree>
    <p:extLst>
      <p:ext uri="{BB962C8B-B14F-4D97-AF65-F5344CB8AC3E}">
        <p14:creationId xmlns:p14="http://schemas.microsoft.com/office/powerpoint/2010/main" val="874328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3552398" y="2261678"/>
            <a:ext cx="5715000" cy="2992627"/>
          </a:xfrm>
          <a:prstGeom prst="rect">
            <a:avLst/>
          </a:prstGeom>
        </p:spPr>
      </p:pic>
      <p:sp>
        <p:nvSpPr>
          <p:cNvPr id="2" name="Rectángulo 1"/>
          <p:cNvSpPr/>
          <p:nvPr/>
        </p:nvSpPr>
        <p:spPr>
          <a:xfrm>
            <a:off x="4938113" y="5187855"/>
            <a:ext cx="3256661" cy="369332"/>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 Ilustración 37 Plataforma múltiple con cintas</a:t>
            </a:r>
            <a:r>
              <a:rPr lang="es-CO" dirty="0">
                <a:solidFill>
                  <a:srgbClr val="000000"/>
                </a:solidFill>
                <a:latin typeface="Arial" panose="020B0604020202020204" pitchFamily="34" charset="0"/>
                <a:ea typeface="Arial" panose="020B0604020202020204" pitchFamily="34" charset="0"/>
              </a:rPr>
              <a:t>.</a:t>
            </a:r>
            <a:endParaRPr lang="es-CO" dirty="0"/>
          </a:p>
        </p:txBody>
      </p:sp>
    </p:spTree>
    <p:extLst>
      <p:ext uri="{BB962C8B-B14F-4D97-AF65-F5344CB8AC3E}">
        <p14:creationId xmlns:p14="http://schemas.microsoft.com/office/powerpoint/2010/main" val="12891885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EQUIPO DE ASISTENCIA PARA LA RECOLECCIÓN DE FRUTA</a:t>
            </a:r>
          </a:p>
        </p:txBody>
      </p:sp>
      <p:sp>
        <p:nvSpPr>
          <p:cNvPr id="3" name="Rectángulo 2"/>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5" name="Rectángulo 4"/>
          <p:cNvSpPr/>
          <p:nvPr/>
        </p:nvSpPr>
        <p:spPr>
          <a:xfrm>
            <a:off x="459414" y="2272816"/>
            <a:ext cx="11350389" cy="3000821"/>
          </a:xfrm>
          <a:prstGeom prst="rect">
            <a:avLst/>
          </a:prstGeom>
        </p:spPr>
        <p:txBody>
          <a:bodyPr wrap="square">
            <a:spAutoFit/>
          </a:bodyPr>
          <a:lstStyle/>
          <a:p>
            <a:pPr>
              <a:lnSpc>
                <a:spcPct val="150000"/>
              </a:lnSpc>
            </a:pPr>
            <a:r>
              <a:rPr lang="es-CO" sz="1400" dirty="0">
                <a:latin typeface="Open Sans" panose="020B0606030504020204"/>
              </a:rPr>
              <a:t>Son máquinas que sirven para la recolección manual y permiten que los operarios tengan fácil acceso a las partes altas del árbol. Tienen un sistema de propulsión que facilita el desplazamiento de la máquina por los espacios existentes entre los cultivos para la recolección del fruto a ambos lados</a:t>
            </a:r>
            <a:r>
              <a:rPr lang="es-CO" sz="1400" dirty="0" smtClean="0">
                <a:latin typeface="Open Sans" panose="020B0606030504020204"/>
              </a:rPr>
              <a:t>.</a:t>
            </a:r>
          </a:p>
          <a:p>
            <a:pPr>
              <a:lnSpc>
                <a:spcPct val="150000"/>
              </a:lnSpc>
            </a:pPr>
            <a:endParaRPr lang="es-CO" sz="1400" dirty="0">
              <a:latin typeface="Open Sans" panose="020B0606030504020204"/>
            </a:endParaRPr>
          </a:p>
          <a:p>
            <a:pPr>
              <a:lnSpc>
                <a:spcPct val="150000"/>
              </a:lnSpc>
            </a:pPr>
            <a:r>
              <a:rPr lang="es-CO" sz="1400" dirty="0">
                <a:latin typeface="Open Sans" panose="020B0606030504020204"/>
              </a:rPr>
              <a:t>Estas máquinas constan de tres tipos de plataformas: </a:t>
            </a:r>
            <a:endParaRPr lang="es-CO" sz="1400" dirty="0" smtClean="0">
              <a:latin typeface="Open Sans" panose="020B0606030504020204"/>
            </a:endParaRPr>
          </a:p>
          <a:p>
            <a:pPr>
              <a:lnSpc>
                <a:spcPct val="150000"/>
              </a:lnSpc>
            </a:pPr>
            <a:endParaRPr lang="es-CO" sz="1400" dirty="0">
              <a:latin typeface="Open Sans" panose="020B0606030504020204"/>
            </a:endParaRPr>
          </a:p>
          <a:p>
            <a:pPr>
              <a:lnSpc>
                <a:spcPct val="150000"/>
              </a:lnSpc>
            </a:pPr>
            <a:r>
              <a:rPr lang="es-CO" sz="1400" b="1" dirty="0">
                <a:latin typeface="Open Sans" panose="020B0606030504020204"/>
              </a:rPr>
              <a:t>INDIVIDUALES (cestas): </a:t>
            </a:r>
            <a:r>
              <a:rPr lang="es-CO" sz="1400" dirty="0">
                <a:latin typeface="Open Sans" panose="020B0606030504020204"/>
              </a:rPr>
              <a:t>Disponen de espacio para un solo operario. Consta de un brazo articulado de accionamiento </a:t>
            </a:r>
            <a:r>
              <a:rPr lang="es-CO" sz="1400" dirty="0" smtClean="0">
                <a:latin typeface="Open Sans" panose="020B0606030504020204"/>
              </a:rPr>
              <a:t>hidráulico</a:t>
            </a:r>
          </a:p>
          <a:p>
            <a:pPr>
              <a:lnSpc>
                <a:spcPct val="150000"/>
              </a:lnSpc>
            </a:pPr>
            <a:r>
              <a:rPr lang="es-CO" sz="1400" b="1" dirty="0">
                <a:latin typeface="Open Sans" panose="020B0606030504020204"/>
              </a:rPr>
              <a:t>PLATAFORMAS MÚLTIPLES O COLECTIVAS: </a:t>
            </a:r>
            <a:r>
              <a:rPr lang="es-CO" sz="1400" dirty="0">
                <a:latin typeface="Open Sans" panose="020B0606030504020204"/>
              </a:rPr>
              <a:t>Condicionadas para 6-8 operarios, con dos plataformas, una fija y delantera y una trasera hidráulica que se puede elevar hasta una altura de 2,5 metros. </a:t>
            </a:r>
            <a:endParaRPr lang="es-CO" sz="1400" dirty="0" smtClean="0">
              <a:latin typeface="Open Sans" panose="020B0606030504020204"/>
            </a:endParaRPr>
          </a:p>
          <a:p>
            <a:pPr>
              <a:lnSpc>
                <a:spcPct val="150000"/>
              </a:lnSpc>
            </a:pPr>
            <a:r>
              <a:rPr lang="es-CO" sz="1400" b="1" dirty="0">
                <a:latin typeface="Open Sans" panose="020B0606030504020204"/>
              </a:rPr>
              <a:t>MÚLTIPLES O CON CINTAS</a:t>
            </a:r>
            <a:r>
              <a:rPr lang="es-CO" sz="1400" dirty="0">
                <a:latin typeface="Open Sans" panose="020B0606030504020204"/>
              </a:rPr>
              <a:t>: Se diferencian de las anteriores porque poseen de 6 a 8 cintas transportadoras que se pueden situar y adaptar a diferentes niveles.</a:t>
            </a:r>
          </a:p>
        </p:txBody>
      </p:sp>
      <p:sp>
        <p:nvSpPr>
          <p:cNvPr id="6" name="Rectángulo redondeado 5"/>
          <p:cNvSpPr/>
          <p:nvPr/>
        </p:nvSpPr>
        <p:spPr>
          <a:xfrm>
            <a:off x="9209200" y="388659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p:cNvSpPr txBox="1"/>
          <p:nvPr/>
        </p:nvSpPr>
        <p:spPr>
          <a:xfrm>
            <a:off x="9389660" y="386345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0" name="Rectángulo redondeado 9"/>
          <p:cNvSpPr/>
          <p:nvPr/>
        </p:nvSpPr>
        <p:spPr>
          <a:xfrm>
            <a:off x="9218249" y="458049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9398709" y="4557359"/>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sp>
        <p:nvSpPr>
          <p:cNvPr id="13" name="Rectángulo redondeado 12"/>
          <p:cNvSpPr/>
          <p:nvPr/>
        </p:nvSpPr>
        <p:spPr>
          <a:xfrm>
            <a:off x="9209200" y="5197757"/>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p:cNvSpPr txBox="1"/>
          <p:nvPr/>
        </p:nvSpPr>
        <p:spPr>
          <a:xfrm>
            <a:off x="9389660" y="5174618"/>
            <a:ext cx="2411094" cy="307777"/>
          </a:xfrm>
          <a:prstGeom prst="rect">
            <a:avLst/>
          </a:prstGeom>
          <a:noFill/>
        </p:spPr>
        <p:txBody>
          <a:bodyPr wrap="square" rtlCol="0">
            <a:spAutoFit/>
          </a:bodyPr>
          <a:lstStyle/>
          <a:p>
            <a:pPr algn="ctr"/>
            <a:r>
              <a:rPr lang="es-CO" sz="1400" b="1" dirty="0" smtClean="0">
                <a:latin typeface="Open Sans" panose="020B0606030504020204"/>
              </a:rPr>
              <a:t>VER ILUSTRACIÓN</a:t>
            </a:r>
            <a:endParaRPr lang="es-CO" sz="1400" b="1" dirty="0">
              <a:latin typeface="Open Sans" panose="020B0606030504020204"/>
            </a:endParaRPr>
          </a:p>
        </p:txBody>
      </p:sp>
      <p:pic>
        <p:nvPicPr>
          <p:cNvPr id="12"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3577735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9833" y="881250"/>
            <a:ext cx="3524426" cy="508857"/>
          </a:xfrm>
          <a:prstGeom prst="rect">
            <a:avLst/>
          </a:prstGeom>
        </p:spPr>
        <p:txBody>
          <a:bodyPr wrap="none">
            <a:spAutoFit/>
          </a:bodyPr>
          <a:lstStyle/>
          <a:p>
            <a:pPr algn="ctr">
              <a:lnSpc>
                <a:spcPct val="200000"/>
              </a:lnSpc>
              <a:spcAft>
                <a:spcPts val="0"/>
              </a:spcAft>
            </a:pPr>
            <a:r>
              <a:rPr lang="es-CO" sz="1600" b="1" dirty="0">
                <a:solidFill>
                  <a:schemeClr val="accent1"/>
                </a:solidFill>
                <a:highlight>
                  <a:srgbClr val="FFFFFF"/>
                </a:highlight>
                <a:latin typeface="Open Sans"/>
              </a:rPr>
              <a:t>MAQUINARIA PARA RECOLECCIÓN Y ACOPIO</a:t>
            </a:r>
            <a:endParaRPr lang="es-CO" sz="1600" b="1" dirty="0">
              <a:solidFill>
                <a:schemeClr val="accent1"/>
              </a:solidFill>
              <a:latin typeface="Open Sans"/>
            </a:endParaRPr>
          </a:p>
        </p:txBody>
      </p:sp>
      <p:sp>
        <p:nvSpPr>
          <p:cNvPr id="3" name="Rectángulo redondeado 2"/>
          <p:cNvSpPr/>
          <p:nvPr/>
        </p:nvSpPr>
        <p:spPr>
          <a:xfrm>
            <a:off x="3461981" y="1504500"/>
            <a:ext cx="5927679" cy="559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solidFill>
                  <a:schemeClr val="tx1"/>
                </a:solidFill>
                <a:effectLst>
                  <a:outerShdw blurRad="38100" dist="38100" dir="2700000" algn="tl">
                    <a:srgbClr val="000000">
                      <a:alpha val="43137"/>
                    </a:srgbClr>
                  </a:outerShdw>
                </a:effectLst>
                <a:latin typeface="Open Sans" panose="020B0606030504020204"/>
              </a:rPr>
              <a:t>EQUIPOS PROCESADORES DE ARBOLES</a:t>
            </a:r>
          </a:p>
        </p:txBody>
      </p:sp>
      <p:sp>
        <p:nvSpPr>
          <p:cNvPr id="4" name="Rectángulo 3"/>
          <p:cNvSpPr/>
          <p:nvPr/>
        </p:nvSpPr>
        <p:spPr>
          <a:xfrm>
            <a:off x="4682663" y="3074609"/>
            <a:ext cx="6096000" cy="2062103"/>
          </a:xfrm>
          <a:prstGeom prst="rect">
            <a:avLst/>
          </a:prstGeom>
        </p:spPr>
        <p:txBody>
          <a:bodyPr>
            <a:spAutoFit/>
          </a:bodyPr>
          <a:lstStyle/>
          <a:p>
            <a:pPr lvl="0" algn="just">
              <a:lnSpc>
                <a:spcPct val="150000"/>
              </a:lnSpc>
              <a:spcAft>
                <a:spcPts val="0"/>
              </a:spcAft>
              <a:tabLst>
                <a:tab pos="934085" algn="l"/>
              </a:tabLst>
            </a:pPr>
            <a:r>
              <a:rPr lang="es-CO" sz="1400" dirty="0">
                <a:solidFill>
                  <a:srgbClr val="000000"/>
                </a:solidFill>
                <a:latin typeface="Open Sans" panose="020B0606030504020204"/>
                <a:ea typeface="Arial" panose="020B0604020202020204" pitchFamily="34" charset="0"/>
              </a:rPr>
              <a:t>Recolectan los árboles para someterlos a procesos de corte, desramado, rozado, despuntado, descortezado y apilar los troncos; el proceso se complementa con la carga de estos sobre remolques especiales, los cuales pueden contener complementos que empaqueten los residuos de poda. </a:t>
            </a:r>
            <a:endParaRPr lang="es-CO" sz="1400" dirty="0">
              <a:latin typeface="Open Sans" panose="020B0606030504020204"/>
              <a:ea typeface="Arial" panose="020B0604020202020204" pitchFamily="34" charset="0"/>
            </a:endParaRPr>
          </a:p>
          <a:p>
            <a:pPr indent="457200" algn="just">
              <a:lnSpc>
                <a:spcPct val="200000"/>
              </a:lnSpc>
              <a:spcAft>
                <a:spcPts val="0"/>
              </a:spcAft>
              <a:tabLst>
                <a:tab pos="934085" algn="l"/>
              </a:tabLst>
            </a:pPr>
            <a:r>
              <a:rPr lang="es-CO" sz="1100" dirty="0">
                <a:solidFill>
                  <a:srgbClr val="000000"/>
                </a:solidFill>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a:p>
            <a:pPr indent="457200" algn="just">
              <a:lnSpc>
                <a:spcPct val="200000"/>
              </a:lnSpc>
              <a:spcAft>
                <a:spcPts val="0"/>
              </a:spcAft>
              <a:tabLst>
                <a:tab pos="934085" algn="l"/>
              </a:tabLst>
            </a:pPr>
            <a:r>
              <a:rPr lang="es-CO" sz="1100" dirty="0">
                <a:solidFill>
                  <a:srgbClr val="000000"/>
                </a:solidFill>
                <a:latin typeface="Arial" panose="020B0604020202020204" pitchFamily="34" charset="0"/>
                <a:ea typeface="Arial" panose="020B0604020202020204" pitchFamily="34" charset="0"/>
              </a:rPr>
              <a:t> </a:t>
            </a:r>
            <a:endParaRPr lang="es-CO" dirty="0">
              <a:latin typeface="Arial" panose="020B0604020202020204" pitchFamily="34" charset="0"/>
              <a:ea typeface="Arial" panose="020B0604020202020204" pitchFamily="34" charset="0"/>
            </a:endParaRPr>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298" y="2178451"/>
            <a:ext cx="2441365" cy="4184652"/>
          </a:xfrm>
          <a:prstGeom prst="rect">
            <a:avLst/>
          </a:prstGeom>
        </p:spPr>
      </p:pic>
      <p:pic>
        <p:nvPicPr>
          <p:cNvPr id="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2964480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0016" y="934900"/>
            <a:ext cx="3018327" cy="496674"/>
          </a:xfrm>
          <a:prstGeom prst="rect">
            <a:avLst/>
          </a:prstGeom>
        </p:spPr>
        <p:txBody>
          <a:bodyPr wrap="none">
            <a:spAutoFit/>
          </a:bodyPr>
          <a:lstStyle/>
          <a:p>
            <a:pPr algn="ctr">
              <a:lnSpc>
                <a:spcPct val="150000"/>
              </a:lnSpc>
              <a:spcAft>
                <a:spcPts val="800"/>
              </a:spcAft>
            </a:pPr>
            <a:r>
              <a:rPr lang="es-ES" sz="2000" b="1" dirty="0">
                <a:solidFill>
                  <a:srgbClr val="2C538E"/>
                </a:solidFill>
                <a:effectLst/>
                <a:latin typeface="Open Sans" panose="020B0606030504020204" pitchFamily="34" charset="0"/>
                <a:ea typeface="Open Sans" panose="020B0606030504020204" pitchFamily="34" charset="0"/>
                <a:cs typeface="Open Sans" panose="020B0606030504020204" pitchFamily="34" charset="0"/>
              </a:rPr>
              <a:t>Ejercicio de aprendizaje</a:t>
            </a:r>
          </a:p>
        </p:txBody>
      </p:sp>
      <p:sp>
        <p:nvSpPr>
          <p:cNvPr id="5" name="Rectángulo: esquinas redondeadas 1">
            <a:extLst>
              <a:ext uri="{FF2B5EF4-FFF2-40B4-BE49-F238E27FC236}">
                <a16:creationId xmlns:a16="http://schemas.microsoft.com/office/drawing/2014/main" id="{541BFD11-4E9B-40E7-A8A1-997C0E0BFA7C}"/>
              </a:ext>
            </a:extLst>
          </p:cNvPr>
          <p:cNvSpPr/>
          <p:nvPr/>
        </p:nvSpPr>
        <p:spPr>
          <a:xfrm>
            <a:off x="580016" y="1431574"/>
            <a:ext cx="4357744" cy="11587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000" b="1" dirty="0">
              <a:solidFill>
                <a:schemeClr val="tx1"/>
              </a:solidFill>
              <a:latin typeface="Open Sans" panose="020B0606030504020204"/>
            </a:endParaRPr>
          </a:p>
        </p:txBody>
      </p:sp>
      <p:pic>
        <p:nvPicPr>
          <p:cNvPr id="6" name="Imagen 5" descr="Imagen que contiene señal&#10;&#10;Descripción generada automáticamente">
            <a:extLst>
              <a:ext uri="{FF2B5EF4-FFF2-40B4-BE49-F238E27FC236}">
                <a16:creationId xmlns:a16="http://schemas.microsoft.com/office/drawing/2014/main" id="{30A03B4E-991A-4907-86A2-B65D2EA791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8343" y="479415"/>
            <a:ext cx="1405746" cy="1405746"/>
          </a:xfrm>
          <a:prstGeom prst="rect">
            <a:avLst/>
          </a:prstGeom>
        </p:spPr>
      </p:pic>
      <p:sp>
        <p:nvSpPr>
          <p:cNvPr id="7" name="Rectángulo 6"/>
          <p:cNvSpPr/>
          <p:nvPr/>
        </p:nvSpPr>
        <p:spPr>
          <a:xfrm>
            <a:off x="513687" y="1547444"/>
            <a:ext cx="2732350" cy="507831"/>
          </a:xfrm>
          <a:prstGeom prst="rect">
            <a:avLst/>
          </a:prstGeom>
        </p:spPr>
        <p:txBody>
          <a:bodyPr wrap="none">
            <a:spAutoFit/>
          </a:bodyPr>
          <a:lstStyle/>
          <a:p>
            <a:pPr lvl="0" algn="ctr">
              <a:lnSpc>
                <a:spcPct val="150000"/>
              </a:lnSpc>
            </a:pPr>
            <a:r>
              <a:rPr lang="es-ES" b="1" dirty="0">
                <a:solidFill>
                  <a:srgbClr val="2C538E"/>
                </a:solidFill>
                <a:latin typeface="Open Sans"/>
                <a:ea typeface="Open Sans"/>
                <a:cs typeface="Open Sans"/>
                <a:sym typeface="Open Sans"/>
              </a:rPr>
              <a:t>SELECCIÓN MÚLTIPLE</a:t>
            </a:r>
          </a:p>
        </p:txBody>
      </p:sp>
      <p:sp>
        <p:nvSpPr>
          <p:cNvPr id="9" name="Google Shape;892;p52"/>
          <p:cNvSpPr/>
          <p:nvPr/>
        </p:nvSpPr>
        <p:spPr>
          <a:xfrm>
            <a:off x="580016" y="1983330"/>
            <a:ext cx="10814815"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a:solidFill>
                  <a:srgbClr val="2C538E"/>
                </a:solidFill>
                <a:latin typeface="Open Sans"/>
                <a:ea typeface="Open Sans"/>
                <a:cs typeface="Open Sans"/>
                <a:sym typeface="Open Sans"/>
              </a:rPr>
              <a:t>De acuerdo con cada enunciado, selecciona la respuesta que consideres correcta:</a:t>
            </a:r>
            <a:endParaRPr/>
          </a:p>
        </p:txBody>
      </p:sp>
      <p:sp>
        <p:nvSpPr>
          <p:cNvPr id="10" name="Google Shape;894;p52"/>
          <p:cNvSpPr/>
          <p:nvPr/>
        </p:nvSpPr>
        <p:spPr>
          <a:xfrm>
            <a:off x="580016" y="2497461"/>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lvl="0" algn="just"/>
            <a:r>
              <a:rPr lang="es-ES" sz="1200" dirty="0">
                <a:solidFill>
                  <a:srgbClr val="1A3255"/>
                </a:solidFill>
                <a:latin typeface="Open Sans"/>
                <a:ea typeface="Open Sans"/>
                <a:cs typeface="Open Sans"/>
                <a:sym typeface="Open Sans"/>
              </a:rPr>
              <a:t>1. Las </a:t>
            </a:r>
            <a:r>
              <a:rPr lang="es-ES" sz="1200" dirty="0" smtClean="0">
                <a:solidFill>
                  <a:srgbClr val="1A3255"/>
                </a:solidFill>
                <a:latin typeface="Open Sans"/>
                <a:ea typeface="Open Sans"/>
                <a:cs typeface="Open Sans"/>
                <a:sym typeface="Open Sans"/>
              </a:rPr>
              <a:t>segadoras y segadoras automáticas son</a:t>
            </a:r>
            <a:r>
              <a:rPr lang="es-ES" sz="1200" b="1" dirty="0" smtClean="0">
                <a:solidFill>
                  <a:srgbClr val="1A3255"/>
                </a:solidFill>
                <a:latin typeface="Open Sans"/>
                <a:ea typeface="Open Sans"/>
                <a:cs typeface="Open Sans"/>
                <a:sym typeface="Open Sans"/>
              </a:rPr>
              <a:t>:</a:t>
            </a:r>
            <a:endParaRPr sz="1400" dirty="0">
              <a:solidFill>
                <a:srgbClr val="1A3255"/>
              </a:solidFill>
              <a:latin typeface="Open Sans"/>
              <a:ea typeface="Open Sans"/>
              <a:cs typeface="Open Sans"/>
              <a:sym typeface="Open Sans"/>
            </a:endParaRPr>
          </a:p>
        </p:txBody>
      </p:sp>
      <p:sp>
        <p:nvSpPr>
          <p:cNvPr id="11" name="Google Shape;895;p52"/>
          <p:cNvSpPr/>
          <p:nvPr/>
        </p:nvSpPr>
        <p:spPr>
          <a:xfrm>
            <a:off x="554905" y="2811558"/>
            <a:ext cx="10814814" cy="746984"/>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indent="-228600" algn="just">
              <a:buClr>
                <a:srgbClr val="1A3255"/>
              </a:buClr>
              <a:buSzPts val="1200"/>
              <a:buFont typeface="Open Sans"/>
              <a:buAutoNum type="alphaLcParenR"/>
            </a:pPr>
            <a:r>
              <a:rPr lang="es-CO" sz="1200" dirty="0">
                <a:solidFill>
                  <a:srgbClr val="1A3255"/>
                </a:solidFill>
                <a:latin typeface="Open Sans"/>
                <a:ea typeface="Open Sans"/>
                <a:cs typeface="Open Sans"/>
                <a:sym typeface="Open Sans"/>
              </a:rPr>
              <a:t>Son máquinas que se emplean para cortar la hierba verde o seca, a una altura determinada, haciendo un corte limpio que facilitara el rebrote</a:t>
            </a:r>
            <a:r>
              <a:rPr lang="es-ES" sz="1200" dirty="0" smtClean="0">
                <a:solidFill>
                  <a:srgbClr val="1A3255"/>
                </a:solidFill>
                <a:latin typeface="Open Sans"/>
                <a:ea typeface="Open Sans"/>
                <a:cs typeface="Open Sans"/>
                <a:sym typeface="Open Sans"/>
              </a:rPr>
              <a:t>(CORRECTA) </a:t>
            </a:r>
            <a:endParaRPr dirty="0" smtClean="0"/>
          </a:p>
          <a:p>
            <a:pPr marL="228600" lvl="0" indent="-228600" algn="just">
              <a:buClr>
                <a:srgbClr val="1A3255"/>
              </a:buClr>
              <a:buSzPts val="1200"/>
              <a:buFont typeface="Open Sans"/>
              <a:buAutoNum type="alphaLcParenR"/>
            </a:pPr>
            <a:r>
              <a:rPr lang="es-CO" sz="1200" dirty="0">
                <a:solidFill>
                  <a:srgbClr val="1A3255"/>
                </a:solidFill>
                <a:latin typeface="Open Sans"/>
                <a:ea typeface="Open Sans"/>
                <a:cs typeface="Open Sans"/>
                <a:sym typeface="Open Sans"/>
              </a:rPr>
              <a:t>Son máquinas que se emplean para </a:t>
            </a:r>
            <a:r>
              <a:rPr lang="es-CO" sz="1200" dirty="0" smtClean="0">
                <a:solidFill>
                  <a:srgbClr val="1A3255"/>
                </a:solidFill>
                <a:latin typeface="Open Sans"/>
                <a:ea typeface="Open Sans"/>
                <a:cs typeface="Open Sans"/>
                <a:sym typeface="Open Sans"/>
              </a:rPr>
              <a:t>hacer crecer  </a:t>
            </a:r>
            <a:r>
              <a:rPr lang="es-CO" sz="1200" dirty="0">
                <a:solidFill>
                  <a:srgbClr val="1A3255"/>
                </a:solidFill>
                <a:latin typeface="Open Sans"/>
                <a:ea typeface="Open Sans"/>
                <a:cs typeface="Open Sans"/>
                <a:sym typeface="Open Sans"/>
              </a:rPr>
              <a:t>la hierba verde o seca, a una altura </a:t>
            </a:r>
            <a:r>
              <a:rPr lang="es-CO" sz="1200" dirty="0" smtClean="0">
                <a:solidFill>
                  <a:srgbClr val="1A3255"/>
                </a:solidFill>
                <a:latin typeface="Open Sans"/>
                <a:ea typeface="Open Sans"/>
                <a:cs typeface="Open Sans"/>
                <a:sym typeface="Open Sans"/>
              </a:rPr>
              <a:t>determinada.</a:t>
            </a:r>
          </a:p>
          <a:p>
            <a:pPr marL="228600" lvl="0" indent="-228600" algn="just">
              <a:buClr>
                <a:srgbClr val="1A3255"/>
              </a:buClr>
              <a:buSzPts val="1200"/>
              <a:buFont typeface="Open Sans"/>
              <a:buAutoNum type="alphaLcParenR"/>
            </a:pPr>
            <a:r>
              <a:rPr lang="es-CO" sz="1200" dirty="0">
                <a:solidFill>
                  <a:schemeClr val="accent1">
                    <a:lumMod val="50000"/>
                  </a:schemeClr>
                </a:solidFill>
                <a:latin typeface="Open Sans" panose="020B0606030504020204"/>
              </a:rPr>
              <a:t>Son máquinas que se emplean </a:t>
            </a:r>
            <a:r>
              <a:rPr lang="es-CO" sz="1200" dirty="0" smtClean="0">
                <a:solidFill>
                  <a:schemeClr val="accent1">
                    <a:lumMod val="50000"/>
                  </a:schemeClr>
                </a:solidFill>
                <a:latin typeface="Open Sans" panose="020B0606030504020204"/>
              </a:rPr>
              <a:t>para podar los arbustos.</a:t>
            </a:r>
            <a:endParaRPr sz="1200" dirty="0">
              <a:solidFill>
                <a:schemeClr val="accent1">
                  <a:lumMod val="50000"/>
                </a:schemeClr>
              </a:solidFill>
              <a:latin typeface="Open Sans" panose="020B0606030504020204"/>
            </a:endParaRPr>
          </a:p>
        </p:txBody>
      </p:sp>
      <p:sp>
        <p:nvSpPr>
          <p:cNvPr id="12" name="Google Shape;896;p52"/>
          <p:cNvSpPr/>
          <p:nvPr/>
        </p:nvSpPr>
        <p:spPr>
          <a:xfrm>
            <a:off x="580016" y="3652186"/>
            <a:ext cx="10814814" cy="26726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lvl="0" algn="just"/>
            <a:r>
              <a:rPr lang="es-ES" sz="1200" dirty="0">
                <a:solidFill>
                  <a:srgbClr val="1A3255"/>
                </a:solidFill>
                <a:latin typeface="Open Sans"/>
                <a:ea typeface="Open Sans"/>
                <a:cs typeface="Open Sans"/>
                <a:sym typeface="Open Sans"/>
              </a:rPr>
              <a:t>2. </a:t>
            </a:r>
            <a:r>
              <a:rPr lang="es-ES" sz="1200" dirty="0" smtClean="0">
                <a:solidFill>
                  <a:srgbClr val="1A3255"/>
                </a:solidFill>
                <a:latin typeface="Open Sans"/>
                <a:ea typeface="Open Sans"/>
                <a:cs typeface="Open Sans"/>
                <a:sym typeface="Open Sans"/>
              </a:rPr>
              <a:t>La </a:t>
            </a:r>
            <a:r>
              <a:rPr lang="es-CO" sz="1200" dirty="0" smtClean="0">
                <a:solidFill>
                  <a:schemeClr val="accent1">
                    <a:lumMod val="50000"/>
                  </a:schemeClr>
                </a:solidFill>
                <a:latin typeface="Open Sans"/>
                <a:ea typeface="Open Sans"/>
                <a:cs typeface="Open Sans"/>
                <a:sym typeface="Open Sans"/>
              </a:rPr>
              <a:t>cosechadora de granos y semillas es</a:t>
            </a:r>
            <a:r>
              <a:rPr lang="es-ES" sz="1200" dirty="0" smtClean="0">
                <a:solidFill>
                  <a:srgbClr val="1A3255"/>
                </a:solidFill>
                <a:latin typeface="Open Sans"/>
                <a:ea typeface="Open Sans"/>
                <a:cs typeface="Open Sans"/>
                <a:sym typeface="Open Sans"/>
              </a:rPr>
              <a:t>: </a:t>
            </a:r>
            <a:endParaRPr sz="1400" dirty="0">
              <a:solidFill>
                <a:srgbClr val="1A3255"/>
              </a:solidFill>
              <a:latin typeface="Open Sans"/>
              <a:ea typeface="Open Sans"/>
              <a:cs typeface="Open Sans"/>
              <a:sym typeface="Open Sans"/>
            </a:endParaRPr>
          </a:p>
        </p:txBody>
      </p:sp>
      <p:sp>
        <p:nvSpPr>
          <p:cNvPr id="13" name="Google Shape;897;p52"/>
          <p:cNvSpPr/>
          <p:nvPr/>
        </p:nvSpPr>
        <p:spPr>
          <a:xfrm>
            <a:off x="580016" y="4042950"/>
            <a:ext cx="10814814" cy="947013"/>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CO" sz="1200" dirty="0" smtClean="0">
                <a:solidFill>
                  <a:srgbClr val="1A3255"/>
                </a:solidFill>
                <a:latin typeface="Open Sans"/>
                <a:ea typeface="Open Sans"/>
                <a:cs typeface="Open Sans"/>
                <a:sym typeface="Open Sans"/>
              </a:rPr>
              <a:t>Una maquina para cortar</a:t>
            </a:r>
            <a:endParaRPr dirty="0"/>
          </a:p>
          <a:p>
            <a:pPr marL="228600" marR="0" lvl="0" indent="-228600" algn="just" rtl="0">
              <a:spcBef>
                <a:spcPts val="0"/>
              </a:spcBef>
              <a:spcAft>
                <a:spcPts val="0"/>
              </a:spcAft>
              <a:buClr>
                <a:srgbClr val="1A3255"/>
              </a:buClr>
              <a:buSzPts val="1200"/>
              <a:buFont typeface="Open Sans"/>
              <a:buAutoNum type="alphaLcParenR"/>
            </a:pPr>
            <a:r>
              <a:rPr lang="es-ES" sz="1200" dirty="0" smtClean="0">
                <a:solidFill>
                  <a:srgbClr val="1A3255"/>
                </a:solidFill>
                <a:latin typeface="Open Sans"/>
                <a:ea typeface="Open Sans"/>
                <a:cs typeface="Open Sans"/>
                <a:sym typeface="Open Sans"/>
              </a:rPr>
              <a:t>Un Indicador de generalidades, indicadores humanos, indicadores estratégicos</a:t>
            </a:r>
            <a:endParaRPr dirty="0"/>
          </a:p>
          <a:p>
            <a:pPr marL="228600" lvl="0" indent="-228600" algn="just">
              <a:buClr>
                <a:srgbClr val="1A3255"/>
              </a:buClr>
              <a:buSzPts val="1200"/>
              <a:buFont typeface="Open Sans"/>
              <a:buAutoNum type="alphaLcParenR"/>
            </a:pPr>
            <a:r>
              <a:rPr lang="es-ES" sz="1200" dirty="0" smtClean="0">
                <a:solidFill>
                  <a:srgbClr val="1A3255"/>
                </a:solidFill>
                <a:latin typeface="Open Sans"/>
                <a:ea typeface="Open Sans"/>
                <a:cs typeface="Open Sans"/>
                <a:sym typeface="Open Sans"/>
              </a:rPr>
              <a:t>Una </a:t>
            </a:r>
            <a:r>
              <a:rPr lang="es-CO" sz="1200" dirty="0">
                <a:solidFill>
                  <a:srgbClr val="1A3255"/>
                </a:solidFill>
                <a:latin typeface="Open Sans"/>
                <a:ea typeface="Open Sans"/>
                <a:cs typeface="Open Sans"/>
                <a:sym typeface="Open Sans"/>
              </a:rPr>
              <a:t>máquina </a:t>
            </a:r>
            <a:r>
              <a:rPr lang="es-CO" sz="1200" dirty="0" smtClean="0">
                <a:solidFill>
                  <a:srgbClr val="1A3255"/>
                </a:solidFill>
                <a:latin typeface="Open Sans"/>
                <a:ea typeface="Open Sans"/>
                <a:cs typeface="Open Sans"/>
                <a:sym typeface="Open Sans"/>
              </a:rPr>
              <a:t>con la que podemos </a:t>
            </a:r>
            <a:r>
              <a:rPr lang="es-CO" sz="1200" dirty="0">
                <a:solidFill>
                  <a:srgbClr val="1A3255"/>
                </a:solidFill>
                <a:latin typeface="Open Sans"/>
                <a:ea typeface="Open Sans"/>
                <a:cs typeface="Open Sans"/>
                <a:sym typeface="Open Sans"/>
              </a:rPr>
              <a:t>realizar las funciones de siega, trilla y limpieza; la siega se da a una anchura determinada</a:t>
            </a:r>
            <a:r>
              <a:rPr lang="es-ES" sz="1200" dirty="0" smtClean="0">
                <a:solidFill>
                  <a:srgbClr val="1A3255"/>
                </a:solidFill>
                <a:latin typeface="Open Sans"/>
                <a:ea typeface="Open Sans"/>
                <a:cs typeface="Open Sans"/>
                <a:sym typeface="Open Sans"/>
              </a:rPr>
              <a:t>. </a:t>
            </a:r>
            <a:r>
              <a:rPr lang="es-ES" sz="1200" dirty="0">
                <a:solidFill>
                  <a:srgbClr val="1A3255"/>
                </a:solidFill>
                <a:latin typeface="Open Sans"/>
                <a:ea typeface="Open Sans"/>
                <a:cs typeface="Open Sans"/>
                <a:sym typeface="Open Sans"/>
              </a:rPr>
              <a:t>(CORRECTA</a:t>
            </a:r>
            <a:endParaRPr dirty="0"/>
          </a:p>
        </p:txBody>
      </p:sp>
      <p:sp>
        <p:nvSpPr>
          <p:cNvPr id="14" name="Google Shape;898;p52"/>
          <p:cNvSpPr/>
          <p:nvPr/>
        </p:nvSpPr>
        <p:spPr>
          <a:xfrm>
            <a:off x="580016" y="5113466"/>
            <a:ext cx="10814814" cy="41262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lvl="0" algn="just"/>
            <a:r>
              <a:rPr lang="es-ES" sz="1200" dirty="0">
                <a:solidFill>
                  <a:srgbClr val="1A3255"/>
                </a:solidFill>
                <a:latin typeface="Open Sans"/>
                <a:ea typeface="Open Sans"/>
                <a:cs typeface="Open Sans"/>
                <a:sym typeface="Open Sans"/>
              </a:rPr>
              <a:t>3. Las tres </a:t>
            </a:r>
            <a:r>
              <a:rPr lang="es-ES" sz="1200" dirty="0" smtClean="0">
                <a:solidFill>
                  <a:srgbClr val="1A3255"/>
                </a:solidFill>
                <a:latin typeface="Open Sans"/>
                <a:ea typeface="Open Sans"/>
                <a:cs typeface="Open Sans"/>
                <a:sym typeface="Open Sans"/>
              </a:rPr>
              <a:t>maquinas que realizan operaciones básicas en la </a:t>
            </a:r>
            <a:r>
              <a:rPr lang="es-CO" sz="1200" dirty="0" smtClean="0">
                <a:solidFill>
                  <a:srgbClr val="1A3255"/>
                </a:solidFill>
                <a:latin typeface="Open Sans"/>
                <a:ea typeface="Open Sans"/>
                <a:cs typeface="Open Sans"/>
                <a:sym typeface="Open Sans"/>
              </a:rPr>
              <a:t>recolección de </a:t>
            </a:r>
            <a:r>
              <a:rPr lang="es-CO" sz="1200" dirty="0" err="1" smtClean="0">
                <a:solidFill>
                  <a:srgbClr val="1A3255"/>
                </a:solidFill>
                <a:latin typeface="Open Sans"/>
                <a:ea typeface="Open Sans"/>
                <a:cs typeface="Open Sans"/>
                <a:sym typeface="Open Sans"/>
              </a:rPr>
              <a:t>tuberculos</a:t>
            </a:r>
            <a:r>
              <a:rPr lang="es-CO" sz="1200" dirty="0" smtClean="0">
                <a:solidFill>
                  <a:srgbClr val="1A3255"/>
                </a:solidFill>
                <a:latin typeface="Open Sans"/>
                <a:ea typeface="Open Sans"/>
                <a:cs typeface="Open Sans"/>
                <a:sym typeface="Open Sans"/>
              </a:rPr>
              <a:t> y raíces son  </a:t>
            </a:r>
            <a:r>
              <a:rPr lang="es-ES" sz="1200" dirty="0" err="1" smtClean="0">
                <a:solidFill>
                  <a:srgbClr val="1A3255"/>
                </a:solidFill>
                <a:latin typeface="Open Sans"/>
                <a:ea typeface="Open Sans"/>
                <a:cs typeface="Open Sans"/>
                <a:sym typeface="Open Sans"/>
              </a:rPr>
              <a:t>Descoronadoras</a:t>
            </a:r>
            <a:r>
              <a:rPr lang="es-ES" sz="1200" dirty="0" smtClean="0">
                <a:solidFill>
                  <a:srgbClr val="1A3255"/>
                </a:solidFill>
                <a:latin typeface="Open Sans"/>
                <a:ea typeface="Open Sans"/>
                <a:cs typeface="Open Sans"/>
                <a:sym typeface="Open Sans"/>
              </a:rPr>
              <a:t>-peladoras</a:t>
            </a:r>
            <a:r>
              <a:rPr lang="es-ES" sz="1200" dirty="0">
                <a:solidFill>
                  <a:srgbClr val="1A3255"/>
                </a:solidFill>
                <a:latin typeface="Open Sans"/>
                <a:ea typeface="Open Sans"/>
                <a:cs typeface="Open Sans"/>
                <a:sym typeface="Open Sans"/>
              </a:rPr>
              <a:t>, arrancadoras, recogedoras-cargadoras.:</a:t>
            </a:r>
            <a:endParaRPr sz="1400" dirty="0">
              <a:solidFill>
                <a:srgbClr val="1A3255"/>
              </a:solidFill>
              <a:latin typeface="Open Sans"/>
              <a:ea typeface="Open Sans"/>
              <a:cs typeface="Open Sans"/>
              <a:sym typeface="Open Sans"/>
            </a:endParaRPr>
          </a:p>
        </p:txBody>
      </p:sp>
      <p:sp>
        <p:nvSpPr>
          <p:cNvPr id="15" name="Google Shape;899;p52"/>
          <p:cNvSpPr/>
          <p:nvPr/>
        </p:nvSpPr>
        <p:spPr>
          <a:xfrm>
            <a:off x="580016" y="5606154"/>
            <a:ext cx="10814814" cy="495806"/>
          </a:xfrm>
          <a:prstGeom prst="roundRect">
            <a:avLst>
              <a:gd name="adj" fmla="val 16667"/>
            </a:avLst>
          </a:prstGeom>
          <a:noFill/>
          <a:ln w="38100" cap="flat"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Falso</a:t>
            </a:r>
            <a:endParaRPr/>
          </a:p>
          <a:p>
            <a:pPr marL="228600" marR="0" lvl="0" indent="-228600" algn="just" rtl="0">
              <a:spcBef>
                <a:spcPts val="0"/>
              </a:spcBef>
              <a:spcAft>
                <a:spcPts val="0"/>
              </a:spcAft>
              <a:buClr>
                <a:srgbClr val="1A3255"/>
              </a:buClr>
              <a:buSzPts val="1200"/>
              <a:buFont typeface="Open Sans"/>
              <a:buAutoNum type="alphaLcParenR"/>
            </a:pPr>
            <a:r>
              <a:rPr lang="es-ES" sz="1200">
                <a:solidFill>
                  <a:srgbClr val="1A3255"/>
                </a:solidFill>
                <a:latin typeface="Open Sans"/>
                <a:ea typeface="Open Sans"/>
                <a:cs typeface="Open Sans"/>
                <a:sym typeface="Open Sans"/>
              </a:rPr>
              <a:t>Verdadero. (CORRECTA)</a:t>
            </a:r>
            <a:endParaRPr/>
          </a:p>
        </p:txBody>
      </p:sp>
      <p:pic>
        <p:nvPicPr>
          <p:cNvPr id="16" name="Imagen 2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7014349" y="6259983"/>
            <a:ext cx="498802" cy="498802"/>
          </a:xfrm>
          <a:prstGeom prst="rect">
            <a:avLst/>
          </a:prstGeom>
        </p:spPr>
      </p:pic>
    </p:spTree>
    <p:extLst>
      <p:ext uri="{BB962C8B-B14F-4D97-AF65-F5344CB8AC3E}">
        <p14:creationId xmlns:p14="http://schemas.microsoft.com/office/powerpoint/2010/main" val="37385611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2989980"/>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3</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 name="Bocadillo: rectángulo con esquinas redondeadas 1">
            <a:extLst>
              <a:ext uri="{FF2B5EF4-FFF2-40B4-BE49-F238E27FC236}">
                <a16:creationId xmlns:a16="http://schemas.microsoft.com/office/drawing/2014/main" id="{E3289ED1-75CE-453C-8622-8AE51707110E}"/>
              </a:ext>
            </a:extLst>
          </p:cNvPr>
          <p:cNvSpPr/>
          <p:nvPr/>
        </p:nvSpPr>
        <p:spPr>
          <a:xfrm>
            <a:off x="6816638" y="2818302"/>
            <a:ext cx="4735488" cy="124058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Bocadillo: rectángulo con esquinas redondeadas 8">
            <a:extLst>
              <a:ext uri="{FF2B5EF4-FFF2-40B4-BE49-F238E27FC236}">
                <a16:creationId xmlns:a16="http://schemas.microsoft.com/office/drawing/2014/main" id="{A8CBA8A9-DAE7-4C35-8B9C-CF39D866732F}"/>
              </a:ext>
            </a:extLst>
          </p:cNvPr>
          <p:cNvSpPr/>
          <p:nvPr/>
        </p:nvSpPr>
        <p:spPr>
          <a:xfrm>
            <a:off x="6816638" y="4261300"/>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872537"/>
            <a:ext cx="4362450" cy="1815882"/>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¡Hola! Bienvenidos a la primera actividad de esta unidad donde abordaremos </a:t>
            </a: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a:t>
            </a:r>
            <a:r>
              <a:rPr lang="es-CO" sz="1400" b="1" dirty="0">
                <a:solidFill>
                  <a:prstClr val="black">
                    <a:lumMod val="75000"/>
                    <a:lumOff val="25000"/>
                  </a:prstClr>
                </a:solidFill>
                <a:latin typeface="Open Sans" panose="020B0606030504020204" pitchFamily="34" charset="0"/>
              </a:rPr>
              <a:t>MAQUINARIAS Y EQUIPOS UTILIZADOS EN LOS PROCESOS </a:t>
            </a:r>
            <a:r>
              <a:rPr lang="es-CO" sz="1400" b="1" dirty="0" smtClean="0">
                <a:solidFill>
                  <a:prstClr val="black">
                    <a:lumMod val="75000"/>
                    <a:lumOff val="25000"/>
                  </a:prstClr>
                </a:solidFill>
                <a:latin typeface="Open Sans" panose="020B0606030504020204" pitchFamily="34" charset="0"/>
              </a:rPr>
              <a:t>POSTCOSECHAS</a:t>
            </a:r>
            <a:r>
              <a:rPr kumimoji="0" lang="es-ES" sz="1400" b="1" i="0" u="none" strike="noStrike" kern="1200" cap="none" spc="0" normalizeH="0" noProof="0" dirty="0" smtClean="0">
                <a:ln>
                  <a:noFill/>
                </a:ln>
                <a:solidFill>
                  <a:prstClr val="black">
                    <a:lumMod val="75000"/>
                    <a:lumOff val="25000"/>
                  </a:prstClr>
                </a:solidFill>
                <a:effectLst/>
                <a:uLnTx/>
                <a:uFillTx/>
                <a:latin typeface="Open Sans" panose="020B0606030504020204" pitchFamily="34" charset="0"/>
                <a:ea typeface="+mn-ea"/>
                <a:cs typeface="+mn-cs"/>
              </a:rPr>
              <a:t>”</a:t>
            </a: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Muy bien profesor ¿Y de qué se trata la actividad?</a:t>
            </a:r>
          </a:p>
        </p:txBody>
      </p:sp>
      <p:pic>
        <p:nvPicPr>
          <p:cNvPr id="19" name="Imagen 18"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50" y="5004790"/>
            <a:ext cx="1546469" cy="536388"/>
          </a:xfrm>
          <a:prstGeom prst="rect">
            <a:avLst/>
          </a:prstGeom>
        </p:spPr>
      </p:pic>
      <p:pic>
        <p:nvPicPr>
          <p:cNvPr id="20" name="Imagen 19"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959" y="4993359"/>
            <a:ext cx="1582008" cy="536389"/>
          </a:xfrm>
          <a:prstGeom prst="rect">
            <a:avLst/>
          </a:prstGeom>
        </p:spPr>
      </p:pic>
      <p:pic>
        <p:nvPicPr>
          <p:cNvPr id="21"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64027" y="5222095"/>
            <a:ext cx="498802" cy="498802"/>
          </a:xfrm>
          <a:prstGeom prst="rect">
            <a:avLst/>
          </a:prstGeom>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20878567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65657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APRENDIZAJE 3 </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0" name="Bocadillo: rectángulo con esquinas redondeadas 9">
            <a:extLst>
              <a:ext uri="{FF2B5EF4-FFF2-40B4-BE49-F238E27FC236}">
                <a16:creationId xmlns:a16="http://schemas.microsoft.com/office/drawing/2014/main" id="{1B7BC69B-B3BB-4B64-BE9D-97A177EB02F8}"/>
              </a:ext>
            </a:extLst>
          </p:cNvPr>
          <p:cNvSpPr/>
          <p:nvPr/>
        </p:nvSpPr>
        <p:spPr>
          <a:xfrm>
            <a:off x="6816638" y="3004669"/>
            <a:ext cx="4735488" cy="1660567"/>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Bocadillo: rectángulo con esquinas redondeadas 10">
            <a:extLst>
              <a:ext uri="{FF2B5EF4-FFF2-40B4-BE49-F238E27FC236}">
                <a16:creationId xmlns:a16="http://schemas.microsoft.com/office/drawing/2014/main" id="{43686AF0-5006-45B4-975A-C4F4C383942B}"/>
              </a:ext>
            </a:extLst>
          </p:cNvPr>
          <p:cNvSpPr/>
          <p:nvPr/>
        </p:nvSpPr>
        <p:spPr>
          <a:xfrm>
            <a:off x="6832376" y="4844955"/>
            <a:ext cx="4735488" cy="491856"/>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3078611"/>
            <a:ext cx="4362450" cy="2246769"/>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Profesor</a:t>
            </a:r>
            <a:r>
              <a:rPr lang="es-ES" sz="1400" b="1" dirty="0" smtClean="0">
                <a:solidFill>
                  <a:srgbClr val="1A3255"/>
                </a:solidFill>
                <a:latin typeface="Open Sans" panose="020B0606030504020204" pitchFamily="34" charset="0"/>
              </a:rPr>
              <a:t>: </a:t>
            </a:r>
            <a:r>
              <a:rPr lang="es-CO" sz="1400" dirty="0" smtClean="0">
                <a:solidFill>
                  <a:srgbClr val="1A3255"/>
                </a:solidFill>
                <a:latin typeface="Open Sans" panose="020B0606030504020204" pitchFamily="34" charset="0"/>
              </a:rPr>
              <a:t>Identificar </a:t>
            </a:r>
            <a:r>
              <a:rPr lang="es-CO" sz="1400" dirty="0">
                <a:solidFill>
                  <a:srgbClr val="1A3255"/>
                </a:solidFill>
                <a:latin typeface="Open Sans" panose="020B0606030504020204" pitchFamily="34" charset="0"/>
              </a:rPr>
              <a:t>los procesos que se deben realizar </a:t>
            </a:r>
            <a:r>
              <a:rPr lang="es-CO" sz="1400" dirty="0" err="1">
                <a:solidFill>
                  <a:srgbClr val="1A3255"/>
                </a:solidFill>
                <a:latin typeface="Open Sans" panose="020B0606030504020204" pitchFamily="34" charset="0"/>
              </a:rPr>
              <a:t>postcosecha</a:t>
            </a:r>
            <a:r>
              <a:rPr lang="es-CO" sz="1400" dirty="0">
                <a:solidFill>
                  <a:srgbClr val="1A3255"/>
                </a:solidFill>
                <a:latin typeface="Open Sans" panose="020B0606030504020204" pitchFamily="34" charset="0"/>
              </a:rPr>
              <a:t> para conservar la calidad del producto por el mayor tiempo </a:t>
            </a:r>
            <a:r>
              <a:rPr lang="es-CO" sz="1400" dirty="0" smtClean="0">
                <a:solidFill>
                  <a:srgbClr val="1A3255"/>
                </a:solidFill>
                <a:latin typeface="Open Sans" panose="020B0606030504020204" pitchFamily="34" charset="0"/>
              </a:rPr>
              <a:t>posible, identificar </a:t>
            </a:r>
            <a:r>
              <a:rPr lang="es-CO" sz="1400" dirty="0">
                <a:solidFill>
                  <a:srgbClr val="1A3255"/>
                </a:solidFill>
                <a:latin typeface="Open Sans" panose="020B0606030504020204" pitchFamily="34" charset="0"/>
              </a:rPr>
              <a:t>las máquinas y equipos </a:t>
            </a:r>
            <a:r>
              <a:rPr lang="es-CO" sz="1400" dirty="0" err="1">
                <a:solidFill>
                  <a:srgbClr val="1A3255"/>
                </a:solidFill>
                <a:latin typeface="Open Sans" panose="020B0606030504020204" pitchFamily="34" charset="0"/>
              </a:rPr>
              <a:t>postcosecha</a:t>
            </a:r>
            <a:r>
              <a:rPr lang="es-CO" sz="1400" dirty="0">
                <a:solidFill>
                  <a:srgbClr val="1A3255"/>
                </a:solidFill>
                <a:latin typeface="Open Sans" panose="020B0606030504020204" pitchFamily="34" charset="0"/>
              </a:rPr>
              <a:t> necesarios para realizar el control de las condiciones ambientales del producto con el fin de conservar sus características organolépticas y las condiciones sanitarias, dependiendo de las necesidades del cultivo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i="0" u="none" strike="noStrike" kern="1200" cap="none" spc="0" normalizeH="0" baseline="0" noProof="0" dirty="0" smtClean="0">
              <a:ln>
                <a:noFill/>
              </a:ln>
              <a:solidFill>
                <a:srgbClr val="1A3255"/>
              </a:solidFill>
              <a:effectLst/>
              <a:uLnTx/>
              <a:uFillTx/>
              <a:latin typeface="Open Sans" panose="020B06060305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Comprendo lo que debo realizar profesor, ¿Cuál es la información que necesito para resolver la actividad?</a:t>
            </a:r>
          </a:p>
        </p:txBody>
      </p:sp>
      <p:pic>
        <p:nvPicPr>
          <p:cNvPr id="20" name="Imagen 19"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651" y="5325459"/>
            <a:ext cx="1546469" cy="536388"/>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260" y="5314028"/>
            <a:ext cx="1582008" cy="536389"/>
          </a:xfrm>
          <a:prstGeom prst="rect">
            <a:avLst/>
          </a:prstGeom>
        </p:spPr>
      </p:pic>
      <p:pic>
        <p:nvPicPr>
          <p:cNvPr id="2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74328" y="5542764"/>
            <a:ext cx="498802" cy="49880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3779171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3006594"/>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3</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9" name="Bocadillo: rectángulo con esquinas redondeadas 8">
            <a:extLst>
              <a:ext uri="{FF2B5EF4-FFF2-40B4-BE49-F238E27FC236}">
                <a16:creationId xmlns:a16="http://schemas.microsoft.com/office/drawing/2014/main" id="{B476F0B9-1E90-490F-80E7-4F26302BD036}"/>
              </a:ext>
            </a:extLst>
          </p:cNvPr>
          <p:cNvSpPr/>
          <p:nvPr/>
        </p:nvSpPr>
        <p:spPr>
          <a:xfrm>
            <a:off x="6816638" y="2910767"/>
            <a:ext cx="4735488" cy="1112594"/>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Bocadillo: rectángulo con esquinas redondeadas 9">
            <a:extLst>
              <a:ext uri="{FF2B5EF4-FFF2-40B4-BE49-F238E27FC236}">
                <a16:creationId xmlns:a16="http://schemas.microsoft.com/office/drawing/2014/main" id="{0BAB36AD-8D3F-4E2E-8547-7B7B9404DA17}"/>
              </a:ext>
            </a:extLst>
          </p:cNvPr>
          <p:cNvSpPr/>
          <p:nvPr/>
        </p:nvSpPr>
        <p:spPr>
          <a:xfrm>
            <a:off x="6816638" y="4094806"/>
            <a:ext cx="4735488" cy="736778"/>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987704"/>
            <a:ext cx="4362450" cy="1815882"/>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La información necesaria para resolver la actividad, la encontrarás en el contendido disponible a continuación. Recuerda descargar y desarrollar la guía de aprendizaje.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Estudiante: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¡Está bien profesor, revisaré la información y resolveré la actividad!</a:t>
            </a:r>
          </a:p>
        </p:txBody>
      </p:sp>
      <p:pic>
        <p:nvPicPr>
          <p:cNvPr id="11" name="Imagen 10" descr="Icono&#10;&#10;Descripción generada automáticamente">
            <a:extLst>
              <a:ext uri="{FF2B5EF4-FFF2-40B4-BE49-F238E27FC236}">
                <a16:creationId xmlns:a16="http://schemas.microsoft.com/office/drawing/2014/main" id="{1D1A9C39-72C0-4F28-9BA4-18AA19B2A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4130" y="6186250"/>
            <a:ext cx="434340" cy="539422"/>
          </a:xfrm>
          <a:prstGeom prst="rect">
            <a:avLst/>
          </a:prstGeom>
        </p:spPr>
      </p:pic>
      <p:pic>
        <p:nvPicPr>
          <p:cNvPr id="12" name="Imagen 11" descr="Imagen que contiene Sitio web&#10;&#10;Descripción generada automáticamente">
            <a:extLst>
              <a:ext uri="{FF2B5EF4-FFF2-40B4-BE49-F238E27FC236}">
                <a16:creationId xmlns:a16="http://schemas.microsoft.com/office/drawing/2014/main" id="{85D3D9CA-EA7A-4541-A755-D1810E6CF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670" y="4881995"/>
            <a:ext cx="1546469" cy="536388"/>
          </a:xfrm>
          <a:prstGeom prst="rect">
            <a:avLst/>
          </a:prstGeom>
        </p:spPr>
      </p:pic>
      <p:sp>
        <p:nvSpPr>
          <p:cNvPr id="2" name="Rectángulo 1">
            <a:extLst>
              <a:ext uri="{FF2B5EF4-FFF2-40B4-BE49-F238E27FC236}">
                <a16:creationId xmlns:a16="http://schemas.microsoft.com/office/drawing/2014/main" id="{3FDD1230-6E53-4231-87A7-DE139F6571AA}"/>
              </a:ext>
            </a:extLst>
          </p:cNvPr>
          <p:cNvSpPr/>
          <p:nvPr/>
        </p:nvSpPr>
        <p:spPr>
          <a:xfrm>
            <a:off x="7464709" y="5805244"/>
            <a:ext cx="3370859" cy="307777"/>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Haz clic en el botón descargar actividad:</a:t>
            </a:r>
          </a:p>
        </p:txBody>
      </p:sp>
      <p:pic>
        <p:nvPicPr>
          <p:cNvPr id="5" name="Imagen 4" descr="Texto&#10;&#10;Descripción generada automáticamente">
            <a:extLst>
              <a:ext uri="{FF2B5EF4-FFF2-40B4-BE49-F238E27FC236}">
                <a16:creationId xmlns:a16="http://schemas.microsoft.com/office/drawing/2014/main" id="{E2897B44-2EF2-4785-ACB3-7AB4559D4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858" y="6186250"/>
            <a:ext cx="2101272" cy="447368"/>
          </a:xfrm>
          <a:prstGeom prst="rect">
            <a:avLst/>
          </a:prstGeom>
        </p:spPr>
      </p:pic>
      <p:pic>
        <p:nvPicPr>
          <p:cNvPr id="13" name="Imagen 2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8884093" y="5127219"/>
            <a:ext cx="498802" cy="498802"/>
          </a:xfrm>
          <a:prstGeom prst="rect">
            <a:avLst/>
          </a:prstGeom>
        </p:spPr>
      </p:pic>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3596015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718093"/>
            <a:ext cx="5130436" cy="2989980"/>
          </a:xfrm>
          <a:prstGeom prst="roundRect">
            <a:avLst/>
          </a:prstGeom>
          <a:solidFill>
            <a:schemeClr val="bg1"/>
          </a:solidFill>
          <a:ln w="28575">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51941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APRENDIZAJE 1</a:t>
            </a:r>
          </a:p>
        </p:txBody>
      </p:sp>
      <p:sp>
        <p:nvSpPr>
          <p:cNvPr id="2" name="Bocadillo: rectángulo con esquinas redondeadas 1">
            <a:extLst>
              <a:ext uri="{FF2B5EF4-FFF2-40B4-BE49-F238E27FC236}">
                <a16:creationId xmlns:a16="http://schemas.microsoft.com/office/drawing/2014/main" id="{E3289ED1-75CE-453C-8622-8AE51707110E}"/>
              </a:ext>
            </a:extLst>
          </p:cNvPr>
          <p:cNvSpPr/>
          <p:nvPr/>
        </p:nvSpPr>
        <p:spPr>
          <a:xfrm>
            <a:off x="6816638" y="2818302"/>
            <a:ext cx="4735488" cy="1240582"/>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Bocadillo: rectángulo con esquinas redondeadas 8">
            <a:extLst>
              <a:ext uri="{FF2B5EF4-FFF2-40B4-BE49-F238E27FC236}">
                <a16:creationId xmlns:a16="http://schemas.microsoft.com/office/drawing/2014/main" id="{A8CBA8A9-DAE7-4C35-8B9C-CF39D866732F}"/>
              </a:ext>
            </a:extLst>
          </p:cNvPr>
          <p:cNvSpPr/>
          <p:nvPr/>
        </p:nvSpPr>
        <p:spPr>
          <a:xfrm>
            <a:off x="6816638" y="4261300"/>
            <a:ext cx="4735488" cy="693587"/>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2872537"/>
            <a:ext cx="4362450" cy="1815882"/>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Profesor: </a:t>
            </a:r>
            <a:r>
              <a:rPr kumimoji="0" lang="es-ES" sz="1400" b="0"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¡Hola! Bienvenidos a la primera actividad de esta unidad donde abordaremos </a:t>
            </a: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a:t>
            </a:r>
            <a:r>
              <a:rPr lang="es-CO" sz="1400" b="1" dirty="0">
                <a:solidFill>
                  <a:prstClr val="black">
                    <a:lumMod val="75000"/>
                    <a:lumOff val="25000"/>
                  </a:prstClr>
                </a:solidFill>
                <a:latin typeface="Open Sans" panose="020B0606030504020204" pitchFamily="34" charset="0"/>
              </a:rPr>
              <a:t>MAQUINARIAS Y EQUIPOS UTILIZADOS EN LA PREPARACIÓN DEL TERRENO, DE ACUERDO A LAS NECESIDADES DEL CULTIVO</a:t>
            </a:r>
            <a:r>
              <a:rPr kumimoji="0" lang="es-ES" sz="1400" b="1" i="0" u="none" strike="noStrike" kern="1200" cap="none" spc="0" normalizeH="0" noProof="0" dirty="0" smtClean="0">
                <a:ln>
                  <a:noFill/>
                </a:ln>
                <a:solidFill>
                  <a:prstClr val="black">
                    <a:lumMod val="75000"/>
                    <a:lumOff val="25000"/>
                  </a:prstClr>
                </a:solidFill>
                <a:effectLst/>
                <a:uLnTx/>
                <a:uFillTx/>
                <a:latin typeface="Open Sans" panose="020B0606030504020204" pitchFamily="34" charset="0"/>
                <a:ea typeface="+mn-ea"/>
                <a:cs typeface="+mn-cs"/>
              </a:rPr>
              <a:t>”</a:t>
            </a:r>
            <a:endPar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prstClr val="black">
                    <a:lumMod val="75000"/>
                    <a:lumOff val="25000"/>
                  </a:prstClr>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mn-ea"/>
                <a:cs typeface="+mn-cs"/>
              </a:rPr>
              <a:t>Muy bien profesor ¿Y de qué se trata la actividad?</a:t>
            </a:r>
          </a:p>
        </p:txBody>
      </p:sp>
      <p:pic>
        <p:nvPicPr>
          <p:cNvPr id="19" name="Imagen 18"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50" y="5004790"/>
            <a:ext cx="1546469" cy="536388"/>
          </a:xfrm>
          <a:prstGeom prst="rect">
            <a:avLst/>
          </a:prstGeom>
        </p:spPr>
      </p:pic>
      <p:pic>
        <p:nvPicPr>
          <p:cNvPr id="20" name="Imagen 19"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959" y="4993359"/>
            <a:ext cx="1582008" cy="536389"/>
          </a:xfrm>
          <a:prstGeom prst="rect">
            <a:avLst/>
          </a:prstGeom>
        </p:spPr>
      </p:pic>
      <p:pic>
        <p:nvPicPr>
          <p:cNvPr id="21"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564027" y="5222095"/>
            <a:ext cx="498802" cy="498802"/>
          </a:xfrm>
          <a:prstGeom prst="rect">
            <a:avLst/>
          </a:prstGeom>
        </p:spPr>
      </p:pic>
      <p:pic>
        <p:nvPicPr>
          <p:cNvPr id="17" name="Imagen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13417284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25511" y="908545"/>
            <a:ext cx="2965491" cy="939744"/>
          </a:xfrm>
          <a:prstGeom prst="rect">
            <a:avLst/>
          </a:prstGeom>
        </p:spPr>
        <p:txBody>
          <a:bodyPr wrap="none">
            <a:spAutoFit/>
          </a:bodyPr>
          <a:lstStyle/>
          <a:p>
            <a:pPr algn="ctr">
              <a:lnSpc>
                <a:spcPct val="200000"/>
              </a:lnSpc>
            </a:pPr>
            <a:r>
              <a:rPr lang="es-CO" sz="1400" b="1" dirty="0">
                <a:solidFill>
                  <a:schemeClr val="accent1"/>
                </a:solidFill>
                <a:latin typeface="Open Sans" panose="020B0606030504020204"/>
              </a:rPr>
              <a:t>EQUIPOS Y MAQUINARIAS POST COSECHA</a:t>
            </a:r>
          </a:p>
          <a:p>
            <a:pPr algn="ctr">
              <a:lnSpc>
                <a:spcPct val="200000"/>
              </a:lnSpc>
              <a:spcAft>
                <a:spcPts val="0"/>
              </a:spcAft>
            </a:pPr>
            <a:endParaRPr lang="es-CO" sz="1600" b="1" dirty="0">
              <a:solidFill>
                <a:schemeClr val="accent1"/>
              </a:solidFill>
              <a:latin typeface="Open Sans"/>
            </a:endParaRPr>
          </a:p>
        </p:txBody>
      </p:sp>
      <p:sp>
        <p:nvSpPr>
          <p:cNvPr id="2" name="Rectángulo redondeado 1"/>
          <p:cNvSpPr/>
          <p:nvPr/>
        </p:nvSpPr>
        <p:spPr>
          <a:xfrm>
            <a:off x="525511" y="1848289"/>
            <a:ext cx="10952256" cy="434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p:cNvSpPr/>
          <p:nvPr/>
        </p:nvSpPr>
        <p:spPr>
          <a:xfrm>
            <a:off x="723332" y="2218359"/>
            <a:ext cx="10467832" cy="3970318"/>
          </a:xfrm>
          <a:prstGeom prst="rect">
            <a:avLst/>
          </a:prstGeom>
        </p:spPr>
        <p:txBody>
          <a:bodyPr wrap="square">
            <a:spAutoFit/>
          </a:bodyPr>
          <a:lstStyle/>
          <a:p>
            <a:pPr indent="457200" algn="ctr">
              <a:lnSpc>
                <a:spcPct val="150000"/>
              </a:lnSpc>
              <a:spcAft>
                <a:spcPts val="0"/>
              </a:spcAft>
              <a:tabLst>
                <a:tab pos="934085" algn="l"/>
              </a:tabLst>
            </a:pPr>
            <a:r>
              <a:rPr lang="es-CO" sz="1400" b="1" dirty="0">
                <a:solidFill>
                  <a:srgbClr val="000000"/>
                </a:solidFill>
                <a:latin typeface="Open Sans" panose="020B0606030504020204"/>
                <a:ea typeface="Arial" panose="020B0604020202020204" pitchFamily="34" charset="0"/>
              </a:rPr>
              <a:t>EQUIPOS Y MAQUINARIAS POST COSECHA</a:t>
            </a:r>
            <a:endParaRPr lang="es-CO" sz="1400" dirty="0">
              <a:latin typeface="Open Sans" panose="020B0606030504020204"/>
              <a:ea typeface="Arial" panose="020B0604020202020204" pitchFamily="34" charset="0"/>
            </a:endParaRPr>
          </a:p>
          <a:p>
            <a:pPr indent="457200" algn="just">
              <a:lnSpc>
                <a:spcPct val="150000"/>
              </a:lnSpc>
              <a:spcAft>
                <a:spcPts val="0"/>
              </a:spcAft>
              <a:tabLst>
                <a:tab pos="934085" algn="l"/>
              </a:tabLst>
            </a:pPr>
            <a:r>
              <a:rPr lang="es-CO" sz="1400" b="1" dirty="0">
                <a:solidFill>
                  <a:srgbClr val="000000"/>
                </a:solidFill>
                <a:latin typeface="Open Sans" panose="020B0606030504020204"/>
                <a:ea typeface="Arial" panose="020B0604020202020204" pitchFamily="34" charset="0"/>
              </a:rPr>
              <a:t> </a:t>
            </a:r>
            <a:endParaRPr lang="es-CO" sz="1400" dirty="0">
              <a:latin typeface="Open Sans" panose="020B0606030504020204"/>
              <a:ea typeface="Arial" panose="020B0604020202020204" pitchFamily="34" charset="0"/>
            </a:endParaRPr>
          </a:p>
          <a:p>
            <a:pPr indent="457200" algn="just">
              <a:lnSpc>
                <a:spcPct val="150000"/>
              </a:lnSpc>
              <a:spcAft>
                <a:spcPts val="0"/>
              </a:spcAft>
              <a:tabLst>
                <a:tab pos="934085" algn="l"/>
              </a:tabLst>
            </a:pPr>
            <a:r>
              <a:rPr lang="es-CO" sz="1400" dirty="0">
                <a:solidFill>
                  <a:srgbClr val="000000"/>
                </a:solidFill>
                <a:latin typeface="Open Sans" panose="020B0606030504020204"/>
                <a:ea typeface="Arial" panose="020B0604020202020204" pitchFamily="34" charset="0"/>
              </a:rPr>
              <a:t>Una vez recolectados los frutos, se debe realizar una serie de procesos que permitan mantenerlos en excelentes condiciones hasta que lleguen a su consumidor final. </a:t>
            </a:r>
            <a:endParaRPr lang="es-CO" sz="1400" dirty="0">
              <a:latin typeface="Open Sans" panose="020B0606030504020204"/>
              <a:ea typeface="Arial" panose="020B0604020202020204" pitchFamily="34" charset="0"/>
            </a:endParaRPr>
          </a:p>
          <a:p>
            <a:pPr indent="457200" algn="just">
              <a:lnSpc>
                <a:spcPct val="150000"/>
              </a:lnSpc>
              <a:spcAft>
                <a:spcPts val="0"/>
              </a:spcAft>
              <a:tabLst>
                <a:tab pos="934085" algn="l"/>
              </a:tabLst>
            </a:pPr>
            <a:r>
              <a:rPr lang="es-CO" sz="1400" dirty="0">
                <a:solidFill>
                  <a:srgbClr val="000000"/>
                </a:solidFill>
                <a:latin typeface="Open Sans" panose="020B0606030504020204"/>
                <a:ea typeface="Arial" panose="020B0604020202020204" pitchFamily="34" charset="0"/>
              </a:rPr>
              <a:t>Es de vital importancia conservar las propiedades organolépticas del producto y controlar las condiciones sanitarias con el fin de prevenir que se presenten ETAS (Enfermedades Transmitidas por Alimentos) al momento de consumirlo</a:t>
            </a:r>
            <a:r>
              <a:rPr lang="es-CO" sz="1400" dirty="0" smtClean="0">
                <a:solidFill>
                  <a:srgbClr val="000000"/>
                </a:solidFill>
                <a:latin typeface="Open Sans" panose="020B0606030504020204"/>
                <a:ea typeface="Arial" panose="020B0604020202020204" pitchFamily="34" charset="0"/>
              </a:rPr>
              <a:t>.</a:t>
            </a:r>
          </a:p>
          <a:p>
            <a:pPr indent="457200" algn="just">
              <a:lnSpc>
                <a:spcPct val="150000"/>
              </a:lnSpc>
              <a:spcAft>
                <a:spcPts val="0"/>
              </a:spcAft>
              <a:tabLst>
                <a:tab pos="934085" algn="l"/>
              </a:tabLst>
            </a:pPr>
            <a:endParaRPr lang="es-CO" sz="1400" dirty="0">
              <a:latin typeface="Open Sans" panose="020B0606030504020204"/>
              <a:ea typeface="Arial" panose="020B0604020202020204" pitchFamily="34" charset="0"/>
            </a:endParaRPr>
          </a:p>
          <a:p>
            <a:pPr indent="457200" algn="just">
              <a:lnSpc>
                <a:spcPct val="150000"/>
              </a:lnSpc>
              <a:spcAft>
                <a:spcPts val="0"/>
              </a:spcAft>
              <a:tabLst>
                <a:tab pos="934085" algn="l"/>
              </a:tabLst>
            </a:pPr>
            <a:r>
              <a:rPr lang="es-CO" sz="1400" dirty="0">
                <a:solidFill>
                  <a:srgbClr val="000000"/>
                </a:solidFill>
                <a:latin typeface="Open Sans" panose="020B0606030504020204"/>
                <a:ea typeface="Arial" panose="020B0604020202020204" pitchFamily="34" charset="0"/>
              </a:rPr>
              <a:t>Existen tecnologías empleadas para conservar el producto post cosecha, alargando su vida útil en caso de que sea necesario su transporte a sitios lejanos, reducir las pérdidas por envejecimiento o los ataques por patógenos que los puedan convertir en podredumbres</a:t>
            </a:r>
            <a:r>
              <a:rPr lang="es-CO" sz="1400" dirty="0" smtClean="0">
                <a:solidFill>
                  <a:srgbClr val="000000"/>
                </a:solidFill>
                <a:latin typeface="Open Sans" panose="020B0606030504020204"/>
                <a:ea typeface="Arial" panose="020B0604020202020204" pitchFamily="34" charset="0"/>
              </a:rPr>
              <a:t>.</a:t>
            </a:r>
          </a:p>
          <a:p>
            <a:pPr indent="457200" algn="just">
              <a:lnSpc>
                <a:spcPct val="150000"/>
              </a:lnSpc>
              <a:spcAft>
                <a:spcPts val="0"/>
              </a:spcAft>
              <a:tabLst>
                <a:tab pos="934085" algn="l"/>
              </a:tabLst>
            </a:pPr>
            <a:endParaRPr lang="es-CO" sz="1400" dirty="0">
              <a:solidFill>
                <a:srgbClr val="000000"/>
              </a:solidFill>
              <a:latin typeface="Open Sans" panose="020B0606030504020204"/>
              <a:ea typeface="Arial" panose="020B0604020202020204" pitchFamily="34" charset="0"/>
            </a:endParaRPr>
          </a:p>
          <a:p>
            <a:pPr indent="457200" algn="just">
              <a:lnSpc>
                <a:spcPct val="150000"/>
              </a:lnSpc>
              <a:tabLst>
                <a:tab pos="934085" algn="l"/>
              </a:tabLst>
            </a:pPr>
            <a:r>
              <a:rPr lang="es-CO" sz="1400" dirty="0" smtClean="0">
                <a:solidFill>
                  <a:srgbClr val="000000"/>
                </a:solidFill>
                <a:latin typeface="Open Sans" panose="020B0606030504020204"/>
                <a:ea typeface="Arial" panose="020B0604020202020204" pitchFamily="34" charset="0"/>
              </a:rPr>
              <a:t> </a:t>
            </a:r>
            <a:r>
              <a:rPr lang="es-CO" sz="1400" dirty="0">
                <a:solidFill>
                  <a:srgbClr val="000000"/>
                </a:solidFill>
                <a:latin typeface="Open Sans" panose="020B0606030504020204"/>
                <a:ea typeface="Arial" panose="020B0604020202020204" pitchFamily="34" charset="0"/>
              </a:rPr>
              <a:t>Estos equipos se pueden dividir en</a:t>
            </a:r>
            <a:r>
              <a:rPr lang="es-CO" sz="1400" dirty="0" smtClean="0">
                <a:solidFill>
                  <a:srgbClr val="000000"/>
                </a:solidFill>
                <a:latin typeface="Open Sans" panose="020B0606030504020204"/>
                <a:ea typeface="Arial" panose="020B0604020202020204" pitchFamily="34" charset="0"/>
              </a:rPr>
              <a:t>:     </a:t>
            </a:r>
            <a:r>
              <a:rPr lang="es-ES" sz="1400" dirty="0">
                <a:solidFill>
                  <a:srgbClr val="FFC000"/>
                </a:solidFill>
                <a:latin typeface="Open Sans" panose="020B0606030504020204"/>
              </a:rPr>
              <a:t>Haz  clic en siguiente.</a:t>
            </a:r>
            <a:endParaRPr lang="es-CO" sz="1400" dirty="0"/>
          </a:p>
          <a:p>
            <a:pPr indent="457200" algn="just">
              <a:lnSpc>
                <a:spcPct val="150000"/>
              </a:lnSpc>
              <a:spcAft>
                <a:spcPts val="0"/>
              </a:spcAft>
              <a:tabLst>
                <a:tab pos="934085" algn="l"/>
              </a:tabLst>
            </a:pPr>
            <a:endParaRPr lang="es-CO" sz="1400" dirty="0">
              <a:latin typeface="Open Sans" panose="020B0606030504020204"/>
              <a:ea typeface="Arial" panose="020B0604020202020204" pitchFamily="34" charset="0"/>
            </a:endParaRPr>
          </a:p>
        </p:txBody>
      </p:sp>
      <p:pic>
        <p:nvPicPr>
          <p:cNvPr id="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6987054" y="6316753"/>
            <a:ext cx="498802" cy="498802"/>
          </a:xfrm>
          <a:prstGeom prst="rect">
            <a:avLst/>
          </a:prstGeom>
        </p:spPr>
      </p:pic>
    </p:spTree>
    <p:extLst>
      <p:ext uri="{BB962C8B-B14F-4D97-AF65-F5344CB8AC3E}">
        <p14:creationId xmlns:p14="http://schemas.microsoft.com/office/powerpoint/2010/main" val="2331421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608102" cy="3323987"/>
          </a:xfrm>
          <a:prstGeom prst="rect">
            <a:avLst/>
          </a:prstGeom>
        </p:spPr>
        <p:txBody>
          <a:bodyPr wrap="square">
            <a:spAutoFit/>
          </a:bodyPr>
          <a:lstStyle/>
          <a:p>
            <a:pPr algn="just">
              <a:lnSpc>
                <a:spcPct val="150000"/>
              </a:lnSpc>
            </a:pPr>
            <a:r>
              <a:rPr lang="es-CO" sz="1400" dirty="0">
                <a:latin typeface="Open Sans" panose="020B0606030504020204"/>
              </a:rPr>
              <a:t>Utilizados para aplicar en forma exacta tratamientos a los frutos tales como ceras, recubrimientos o fungicidas</a:t>
            </a:r>
            <a:r>
              <a:rPr lang="es-CO" sz="1400" dirty="0" smtClean="0">
                <a:latin typeface="Open Sans" panose="020B0606030504020204"/>
              </a:rPr>
              <a:t>:</a:t>
            </a:r>
            <a:endParaRPr lang="es-CO" sz="1400" dirty="0">
              <a:latin typeface="Open Sans" panose="020B0606030504020204"/>
            </a:endParaRPr>
          </a:p>
          <a:p>
            <a:pPr algn="just">
              <a:lnSpc>
                <a:spcPct val="150000"/>
              </a:lnSpc>
            </a:pPr>
            <a:r>
              <a:rPr lang="es-CO" sz="1400" b="1" dirty="0">
                <a:latin typeface="Open Sans" panose="020B0606030504020204"/>
              </a:rPr>
              <a:t>APLICACIÓN DE FUNGICIDAS: </a:t>
            </a:r>
            <a:r>
              <a:rPr lang="es-CO" sz="1400" dirty="0">
                <a:latin typeface="Open Sans" panose="020B0606030504020204"/>
              </a:rPr>
              <a:t>Una vez son trasladados los frutos al centro de acopio, el primer proceso al que son expuestos es la aplicación de fungicidas con el fin de minimizar la reproducción de hogos que puedan causar podredumbre en los mismos. </a:t>
            </a:r>
          </a:p>
          <a:p>
            <a:pPr algn="just">
              <a:lnSpc>
                <a:spcPct val="150000"/>
              </a:lnSpc>
            </a:pPr>
            <a:r>
              <a:rPr lang="es-CO" sz="1400" b="1" dirty="0">
                <a:latin typeface="Open Sans" panose="020B0606030504020204"/>
              </a:rPr>
              <a:t>RECUBRIMIENTO DE FRUTAS: </a:t>
            </a:r>
            <a:r>
              <a:rPr lang="es-CO" sz="1400" dirty="0">
                <a:latin typeface="Open Sans" panose="020B0606030504020204"/>
              </a:rPr>
              <a:t>Para realizar este procedimiento se utilizan ceras autorizadas como aditivos alimenticios, como es el caso de la cera de abejas y resinas como la colofonia (resina del pino); o recubrimientos comestibles naturales derivados de azúcares y otros alimentos. La adición de ceras y recubrimientos logra en los frutos entre muchos otros beneficios evitar su deshidratación, el crecimiento de microbios y la perdida de textura.</a:t>
            </a: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Tree>
    <p:extLst>
      <p:ext uri="{BB962C8B-B14F-4D97-AF65-F5344CB8AC3E}">
        <p14:creationId xmlns:p14="http://schemas.microsoft.com/office/powerpoint/2010/main" val="10231359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795064" cy="3647152"/>
          </a:xfrm>
          <a:prstGeom prst="rect">
            <a:avLst/>
          </a:prstGeom>
        </p:spPr>
        <p:txBody>
          <a:bodyPr wrap="square">
            <a:spAutoFit/>
          </a:bodyPr>
          <a:lstStyle/>
          <a:p>
            <a:pPr algn="just">
              <a:lnSpc>
                <a:spcPct val="150000"/>
              </a:lnSpc>
            </a:pPr>
            <a:r>
              <a:rPr lang="es-CO" sz="1400" dirty="0">
                <a:latin typeface="Open Sans" panose="020B0606030504020204"/>
              </a:rPr>
              <a:t>Entre los equipos para llevar a cabo estos procesos se encuentran</a:t>
            </a:r>
            <a:r>
              <a:rPr lang="es-CO" sz="1400" dirty="0" smtClean="0">
                <a:latin typeface="Open Sans" panose="020B0606030504020204"/>
              </a:rPr>
              <a:t>:</a:t>
            </a:r>
            <a:endParaRPr lang="es-CO" sz="1400" dirty="0">
              <a:latin typeface="Open Sans" panose="020B0606030504020204"/>
            </a:endParaRPr>
          </a:p>
          <a:p>
            <a:pPr algn="just">
              <a:lnSpc>
                <a:spcPct val="150000"/>
              </a:lnSpc>
            </a:pPr>
            <a:r>
              <a:rPr lang="es-CO" sz="1400" b="1" dirty="0" smtClean="0">
                <a:latin typeface="Open Sans" panose="020B0606030504020204"/>
              </a:rPr>
              <a:t>DRENCHER: </a:t>
            </a:r>
            <a:r>
              <a:rPr lang="es-CO" sz="1400" dirty="0" smtClean="0">
                <a:latin typeface="Open Sans" panose="020B0606030504020204"/>
              </a:rPr>
              <a:t>Maquina diseñada para aplicar los tratamientos fungicidas de       manera uniforme a los frutos </a:t>
            </a:r>
            <a:r>
              <a:rPr lang="es-CO" sz="1400" dirty="0" err="1" smtClean="0">
                <a:latin typeface="Open Sans" panose="020B0606030504020204"/>
              </a:rPr>
              <a:t>postcosecha</a:t>
            </a:r>
            <a:r>
              <a:rPr lang="es-CO" sz="1400" dirty="0" smtClean="0">
                <a:latin typeface="Open Sans" panose="020B0606030504020204"/>
              </a:rPr>
              <a:t>, siendo el agua el canal utilizado para su difusión, la cual se recicla tras su paso por los </a:t>
            </a:r>
            <a:r>
              <a:rPr lang="es-CO" sz="1400" dirty="0" err="1" smtClean="0">
                <a:latin typeface="Open Sans" panose="020B0606030504020204"/>
              </a:rPr>
              <a:t>palets</a:t>
            </a:r>
            <a:r>
              <a:rPr lang="es-CO" sz="1400" dirty="0" smtClean="0">
                <a:latin typeface="Open Sans" panose="020B0606030504020204"/>
              </a:rPr>
              <a:t> (plataformas para el almacenamiento o traslado de mercadería). En la actualidad encontramos dos tipos de </a:t>
            </a:r>
            <a:r>
              <a:rPr lang="es-CO" sz="1400" dirty="0" err="1" smtClean="0">
                <a:latin typeface="Open Sans" panose="020B0606030504020204"/>
              </a:rPr>
              <a:t>Drenchers</a:t>
            </a:r>
            <a:r>
              <a:rPr lang="es-CO" sz="1400" dirty="0" smtClean="0">
                <a:latin typeface="Open Sans" panose="020B0606030504020204"/>
              </a:rPr>
              <a:t>: Los </a:t>
            </a:r>
            <a:r>
              <a:rPr lang="es-CO" sz="1400" dirty="0" err="1" smtClean="0">
                <a:latin typeface="Open Sans" panose="020B0606030504020204"/>
              </a:rPr>
              <a:t>Drencher</a:t>
            </a:r>
            <a:r>
              <a:rPr lang="es-CO" sz="1400" dirty="0" smtClean="0">
                <a:latin typeface="Open Sans" panose="020B0606030504020204"/>
              </a:rPr>
              <a:t> de cadena y los </a:t>
            </a:r>
            <a:r>
              <a:rPr lang="es-CO" sz="1400" dirty="0" err="1" smtClean="0">
                <a:latin typeface="Open Sans" panose="020B0606030504020204"/>
              </a:rPr>
              <a:t>drencher</a:t>
            </a:r>
            <a:r>
              <a:rPr lang="es-CO" sz="1400" dirty="0" smtClean="0">
                <a:latin typeface="Open Sans" panose="020B0606030504020204"/>
              </a:rPr>
              <a:t> de cabina:</a:t>
            </a:r>
          </a:p>
          <a:p>
            <a:pPr algn="just">
              <a:lnSpc>
                <a:spcPct val="150000"/>
              </a:lnSpc>
            </a:pPr>
            <a:r>
              <a:rPr lang="es-CO" sz="1400" b="1" dirty="0" err="1" smtClean="0">
                <a:latin typeface="Open Sans" panose="020B0606030504020204"/>
              </a:rPr>
              <a:t>Drenchers</a:t>
            </a:r>
            <a:r>
              <a:rPr lang="es-CO" sz="1400" b="1" dirty="0" smtClean="0">
                <a:latin typeface="Open Sans" panose="020B0606030504020204"/>
              </a:rPr>
              <a:t> </a:t>
            </a:r>
            <a:r>
              <a:rPr lang="es-CO" sz="1400" b="1" dirty="0">
                <a:latin typeface="Open Sans" panose="020B0606030504020204"/>
              </a:rPr>
              <a:t>en cadena: </a:t>
            </a:r>
            <a:r>
              <a:rPr lang="es-CO" sz="1400" dirty="0">
                <a:latin typeface="Open Sans" panose="020B0606030504020204"/>
              </a:rPr>
              <a:t>Está constituido por un transportador de cadenas con movimientos continuos, cuya longitud es variable, una cabina para prevenir salpicaduras hacia el exterior y el techo donde se encuentran las duchas con las que se realiza el tratamiento del producto. La cadena permite, dependiendo de la longitud del transportador, colocar uno o varios </a:t>
            </a:r>
            <a:r>
              <a:rPr lang="es-CO" sz="1400" dirty="0" err="1">
                <a:latin typeface="Open Sans" panose="020B0606030504020204"/>
              </a:rPr>
              <a:t>palets</a:t>
            </a:r>
            <a:r>
              <a:rPr lang="es-CO" sz="1400" dirty="0">
                <a:latin typeface="Open Sans" panose="020B0606030504020204"/>
              </a:rPr>
              <a:t> antes de las duchas y después de tratado el producto facilita la eliminación del exceso de agua del </a:t>
            </a:r>
            <a:r>
              <a:rPr lang="es-CO" sz="1400" dirty="0" err="1">
                <a:latin typeface="Open Sans" panose="020B0606030504020204"/>
              </a:rPr>
              <a:t>palet</a:t>
            </a:r>
            <a:r>
              <a:rPr lang="es-CO" sz="1400" dirty="0">
                <a:latin typeface="Open Sans" panose="020B0606030504020204"/>
              </a:rPr>
              <a:t> y de la fruta.</a:t>
            </a:r>
          </a:p>
          <a:p>
            <a:pPr algn="just">
              <a:lnSpc>
                <a:spcPct val="150000"/>
              </a:lnSpc>
            </a:pPr>
            <a:endParaRPr lang="es-CO" sz="1400" dirty="0">
              <a:latin typeface="Open Sans" panose="020B0606030504020204"/>
            </a:endParaRP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Tree>
    <p:extLst>
      <p:ext uri="{BB962C8B-B14F-4D97-AF65-F5344CB8AC3E}">
        <p14:creationId xmlns:p14="http://schemas.microsoft.com/office/powerpoint/2010/main" val="27785446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795064" cy="1668662"/>
          </a:xfrm>
          <a:prstGeom prst="rect">
            <a:avLst/>
          </a:prstGeom>
        </p:spPr>
        <p:txBody>
          <a:bodyPr wrap="square">
            <a:spAutoFit/>
          </a:bodyPr>
          <a:lstStyle/>
          <a:p>
            <a:pPr algn="just">
              <a:lnSpc>
                <a:spcPct val="150000"/>
              </a:lnSpc>
            </a:pPr>
            <a:r>
              <a:rPr lang="es-CO" sz="1400" b="1" dirty="0" err="1">
                <a:latin typeface="Open Sans" panose="020B0606030504020204"/>
              </a:rPr>
              <a:t>Drenchers</a:t>
            </a:r>
            <a:r>
              <a:rPr lang="es-CO" sz="1400" b="1" dirty="0">
                <a:latin typeface="Open Sans" panose="020B0606030504020204"/>
              </a:rPr>
              <a:t> en cabinas o compartimentos: </a:t>
            </a:r>
            <a:r>
              <a:rPr lang="es-CO" sz="1400" dirty="0">
                <a:latin typeface="Open Sans" panose="020B0606030504020204"/>
              </a:rPr>
              <a:t>Está constituido por dos cabinas juntas, con una puerta móvil que permite cerrar la cabina donde se está tratando el producto, a través de un conducto de agua que se mueve con la puerta, entretanto que la otra cabina queda libre para ser colocado un </a:t>
            </a:r>
            <a:r>
              <a:rPr lang="es-CO" sz="1400" dirty="0" err="1">
                <a:latin typeface="Open Sans" panose="020B0606030504020204"/>
              </a:rPr>
              <a:t>palet</a:t>
            </a:r>
            <a:r>
              <a:rPr lang="es-CO" sz="1400" dirty="0">
                <a:latin typeface="Open Sans" panose="020B0606030504020204"/>
              </a:rPr>
              <a:t> nuevo o retirar el tratado. Por medio de sensores se pone en funcionamiento la puerta la cual al cerrarse acciona las bombas que recirculan el agua y realizan el tratamiento de la fruta.</a:t>
            </a: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
        <p:nvSpPr>
          <p:cNvPr id="21" name="Rectángulo redondeado 20"/>
          <p:cNvSpPr/>
          <p:nvPr/>
        </p:nvSpPr>
        <p:spPr>
          <a:xfrm>
            <a:off x="8462521" y="378867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pic>
        <p:nvPicPr>
          <p:cNvPr id="22"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726" y="3804574"/>
            <a:ext cx="434340" cy="539422"/>
          </a:xfrm>
          <a:prstGeom prst="rect">
            <a:avLst/>
          </a:prstGeom>
        </p:spPr>
      </p:pic>
    </p:spTree>
    <p:extLst>
      <p:ext uri="{BB962C8B-B14F-4D97-AF65-F5344CB8AC3E}">
        <p14:creationId xmlns:p14="http://schemas.microsoft.com/office/powerpoint/2010/main" val="19154733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10" name="Imagen 9"/>
          <p:cNvPicPr/>
          <p:nvPr/>
        </p:nvPicPr>
        <p:blipFill>
          <a:blip r:embed="rId3">
            <a:extLst>
              <a:ext uri="{28A0092B-C50C-407E-A947-70E740481C1C}">
                <a14:useLocalDpi xmlns:a14="http://schemas.microsoft.com/office/drawing/2010/main" val="0"/>
              </a:ext>
            </a:extLst>
          </a:blip>
          <a:stretch>
            <a:fillRect/>
          </a:stretch>
        </p:blipFill>
        <p:spPr>
          <a:xfrm>
            <a:off x="4079910" y="2261678"/>
            <a:ext cx="4638675" cy="2781300"/>
          </a:xfrm>
          <a:prstGeom prst="rect">
            <a:avLst/>
          </a:prstGeom>
        </p:spPr>
      </p:pic>
      <p:sp>
        <p:nvSpPr>
          <p:cNvPr id="3" name="Rectángulo 2"/>
          <p:cNvSpPr/>
          <p:nvPr/>
        </p:nvSpPr>
        <p:spPr>
          <a:xfrm>
            <a:off x="5064843" y="5038083"/>
            <a:ext cx="2668808"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 Ilustración 38    </a:t>
            </a:r>
            <a:r>
              <a:rPr lang="es-CO" sz="1400" dirty="0" err="1">
                <a:solidFill>
                  <a:srgbClr val="000000"/>
                </a:solidFill>
                <a:latin typeface="Open Sans" panose="020B0606030504020204"/>
                <a:ea typeface="Arial" panose="020B0604020202020204" pitchFamily="34" charset="0"/>
              </a:rPr>
              <a:t>Drencher</a:t>
            </a:r>
            <a:r>
              <a:rPr lang="es-CO" sz="1400" dirty="0">
                <a:solidFill>
                  <a:srgbClr val="000000"/>
                </a:solidFill>
                <a:latin typeface="Open Sans" panose="020B0606030504020204"/>
                <a:ea typeface="Arial" panose="020B0604020202020204" pitchFamily="34" charset="0"/>
              </a:rPr>
              <a:t> de cadenas</a:t>
            </a:r>
            <a:endParaRPr lang="es-CO" sz="1400" dirty="0">
              <a:latin typeface="Open Sans" panose="020B0606030504020204"/>
            </a:endParaRPr>
          </a:p>
        </p:txBody>
      </p:sp>
    </p:spTree>
    <p:extLst>
      <p:ext uri="{BB962C8B-B14F-4D97-AF65-F5344CB8AC3E}">
        <p14:creationId xmlns:p14="http://schemas.microsoft.com/office/powerpoint/2010/main" val="7155757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795064" cy="1668662"/>
          </a:xfrm>
          <a:prstGeom prst="rect">
            <a:avLst/>
          </a:prstGeom>
        </p:spPr>
        <p:txBody>
          <a:bodyPr wrap="square">
            <a:spAutoFit/>
          </a:bodyPr>
          <a:lstStyle/>
          <a:p>
            <a:pPr algn="just">
              <a:lnSpc>
                <a:spcPct val="150000"/>
              </a:lnSpc>
            </a:pPr>
            <a:r>
              <a:rPr lang="es-CO" sz="1400" b="1" dirty="0" err="1">
                <a:latin typeface="Open Sans" panose="020B0606030504020204"/>
              </a:rPr>
              <a:t>Drenchers</a:t>
            </a:r>
            <a:r>
              <a:rPr lang="es-CO" sz="1400" b="1" dirty="0">
                <a:latin typeface="Open Sans" panose="020B0606030504020204"/>
              </a:rPr>
              <a:t> en cabinas o compartimentos: </a:t>
            </a:r>
            <a:r>
              <a:rPr lang="es-CO" sz="1400" dirty="0">
                <a:latin typeface="Open Sans" panose="020B0606030504020204"/>
              </a:rPr>
              <a:t>Está constituido por dos cabinas juntas, con una puerta móvil que permite cerrar la cabina donde se está tratando el producto, a través de un conducto de agua que se mueve con la puerta, entretanto que la otra cabina queda libre para ser colocado un </a:t>
            </a:r>
            <a:r>
              <a:rPr lang="es-CO" sz="1400" dirty="0" err="1">
                <a:latin typeface="Open Sans" panose="020B0606030504020204"/>
              </a:rPr>
              <a:t>palet</a:t>
            </a:r>
            <a:r>
              <a:rPr lang="es-CO" sz="1400" dirty="0">
                <a:latin typeface="Open Sans" panose="020B0606030504020204"/>
              </a:rPr>
              <a:t> nuevo o retirar el tratado. Por medio de sensores se pone en funcionamiento la puerta la cual al cerrarse acciona las bombas que recirculan el agua y realizan el tratamiento de la fruta.</a:t>
            </a: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rgbClr val="EA7116"/>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
        <p:nvSpPr>
          <p:cNvPr id="21" name="Rectángulo redondeado 20"/>
          <p:cNvSpPr/>
          <p:nvPr/>
        </p:nvSpPr>
        <p:spPr>
          <a:xfrm>
            <a:off x="8462521" y="3788675"/>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spTree>
    <p:extLst>
      <p:ext uri="{BB962C8B-B14F-4D97-AF65-F5344CB8AC3E}">
        <p14:creationId xmlns:p14="http://schemas.microsoft.com/office/powerpoint/2010/main" val="39619200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795064" cy="699166"/>
          </a:xfrm>
          <a:prstGeom prst="rect">
            <a:avLst/>
          </a:prstGeom>
        </p:spPr>
        <p:txBody>
          <a:bodyPr wrap="square">
            <a:spAutoFit/>
          </a:bodyPr>
          <a:lstStyle/>
          <a:p>
            <a:pPr algn="just">
              <a:lnSpc>
                <a:spcPct val="150000"/>
              </a:lnSpc>
            </a:pPr>
            <a:r>
              <a:rPr lang="es-CO" sz="1400" b="1" dirty="0">
                <a:latin typeface="Open Sans" panose="020B0606030504020204"/>
              </a:rPr>
              <a:t>APLICADOR DE CERAS POR SPRAY: </a:t>
            </a:r>
            <a:r>
              <a:rPr lang="es-CO" sz="1400" dirty="0">
                <a:latin typeface="Open Sans" panose="020B0606030504020204"/>
              </a:rPr>
              <a:t>Está constituido por un aplicador viajero que se desplaza a través del ancho de la enceradora aplicando la cera a los frutos por medio del spray. </a:t>
            </a: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2"/>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redondeado 21"/>
          <p:cNvSpPr/>
          <p:nvPr/>
        </p:nvSpPr>
        <p:spPr>
          <a:xfrm>
            <a:off x="8661008" y="248845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pic>
        <p:nvPicPr>
          <p:cNvPr id="2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6213" y="2504357"/>
            <a:ext cx="434340" cy="539422"/>
          </a:xfrm>
          <a:prstGeom prst="rect">
            <a:avLst/>
          </a:prstGeom>
        </p:spPr>
      </p:pic>
    </p:spTree>
    <p:extLst>
      <p:ext uri="{BB962C8B-B14F-4D97-AF65-F5344CB8AC3E}">
        <p14:creationId xmlns:p14="http://schemas.microsoft.com/office/powerpoint/2010/main" val="14618876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3696695" y="2096139"/>
            <a:ext cx="5283532" cy="3008123"/>
          </a:xfrm>
          <a:prstGeom prst="rect">
            <a:avLst/>
          </a:prstGeom>
        </p:spPr>
      </p:pic>
      <p:sp>
        <p:nvSpPr>
          <p:cNvPr id="2" name="Rectángulo 1"/>
          <p:cNvSpPr/>
          <p:nvPr/>
        </p:nvSpPr>
        <p:spPr>
          <a:xfrm>
            <a:off x="4789671" y="5033603"/>
            <a:ext cx="3097579"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 Ilustración 39     Aplicador de cera en Spray </a:t>
            </a:r>
            <a:endParaRPr lang="es-CO" sz="1400" dirty="0">
              <a:latin typeface="Open Sans" panose="020B0606030504020204"/>
            </a:endParaRPr>
          </a:p>
        </p:txBody>
      </p:sp>
    </p:spTree>
    <p:extLst>
      <p:ext uri="{BB962C8B-B14F-4D97-AF65-F5344CB8AC3E}">
        <p14:creationId xmlns:p14="http://schemas.microsoft.com/office/powerpoint/2010/main" val="1631760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rgbClr val="EA7116"/>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9106" y="170353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7" name="Rectángulo 6"/>
          <p:cNvSpPr/>
          <p:nvPr/>
        </p:nvSpPr>
        <p:spPr>
          <a:xfrm>
            <a:off x="4637653" y="1703535"/>
            <a:ext cx="6795064" cy="699166"/>
          </a:xfrm>
          <a:prstGeom prst="rect">
            <a:avLst/>
          </a:prstGeom>
        </p:spPr>
        <p:txBody>
          <a:bodyPr wrap="square">
            <a:spAutoFit/>
          </a:bodyPr>
          <a:lstStyle/>
          <a:p>
            <a:pPr algn="just">
              <a:lnSpc>
                <a:spcPct val="150000"/>
              </a:lnSpc>
            </a:pPr>
            <a:r>
              <a:rPr lang="es-CO" sz="1400" b="1" dirty="0">
                <a:latin typeface="Open Sans" panose="020B0606030504020204"/>
              </a:rPr>
              <a:t>APLICADOR DE CERAS POR SPRAY: </a:t>
            </a:r>
            <a:r>
              <a:rPr lang="es-CO" sz="1400" dirty="0">
                <a:latin typeface="Open Sans" panose="020B0606030504020204"/>
              </a:rPr>
              <a:t>Está constituido por un aplicador viajero que se desplaza a través del ancho de la enceradora aplicando la cera a los frutos por medio del spray. </a:t>
            </a:r>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2"/>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redondeado 21"/>
          <p:cNvSpPr/>
          <p:nvPr/>
        </p:nvSpPr>
        <p:spPr>
          <a:xfrm>
            <a:off x="8661008" y="2488458"/>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spTree>
    <p:extLst>
      <p:ext uri="{BB962C8B-B14F-4D97-AF65-F5344CB8AC3E}">
        <p14:creationId xmlns:p14="http://schemas.microsoft.com/office/powerpoint/2010/main" val="3400928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77016" y="3113689"/>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2"/>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redondeado 21"/>
          <p:cNvSpPr/>
          <p:nvPr/>
        </p:nvSpPr>
        <p:spPr>
          <a:xfrm>
            <a:off x="8758084" y="31136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pic>
        <p:nvPicPr>
          <p:cNvPr id="21"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
        <p:nvSpPr>
          <p:cNvPr id="6" name="Rectángulo 5"/>
          <p:cNvSpPr/>
          <p:nvPr/>
        </p:nvSpPr>
        <p:spPr>
          <a:xfrm>
            <a:off x="4625563" y="1696412"/>
            <a:ext cx="6713489" cy="3600986"/>
          </a:xfrm>
          <a:prstGeom prst="rect">
            <a:avLst/>
          </a:prstGeom>
        </p:spPr>
        <p:txBody>
          <a:bodyPr wrap="square">
            <a:spAutoFit/>
          </a:bodyPr>
          <a:lstStyle/>
          <a:p>
            <a:pPr algn="just">
              <a:lnSpc>
                <a:spcPct val="150000"/>
              </a:lnSpc>
            </a:pPr>
            <a:r>
              <a:rPr lang="es-CO" sz="1400" dirty="0">
                <a:latin typeface="Open Sans" panose="020B0606030504020204"/>
              </a:rPr>
              <a:t> </a:t>
            </a:r>
            <a:r>
              <a:rPr lang="es-CO" sz="1400" b="1" dirty="0" smtClean="0">
                <a:latin typeface="Open Sans" panose="020B0606030504020204"/>
              </a:rPr>
              <a:t>EQUIPOS </a:t>
            </a:r>
            <a:r>
              <a:rPr lang="es-CO" sz="1400" b="1" dirty="0">
                <a:latin typeface="Open Sans" panose="020B0606030504020204"/>
              </a:rPr>
              <a:t>DE CONTROL DE CAMARAS: </a:t>
            </a:r>
            <a:r>
              <a:rPr lang="es-CO" sz="1400" dirty="0">
                <a:latin typeface="Open Sans" panose="020B0606030504020204"/>
              </a:rPr>
              <a:t>Estos equipos permiten acondicionar el color de la fruta a través del control de la temperatura, la humedad, el etileno y el gas carbónico.</a:t>
            </a:r>
          </a:p>
          <a:p>
            <a:pPr algn="just">
              <a:lnSpc>
                <a:spcPct val="150000"/>
              </a:lnSpc>
            </a:pPr>
            <a:r>
              <a:rPr lang="es-CO" sz="1400" dirty="0">
                <a:latin typeface="Open Sans" panose="020B0606030504020204"/>
              </a:rPr>
              <a:t>HUMIDIFICADOR: Este equipo posee un sistema automático de humidificación por boquillas de aire/agua que permite mantener la humedad de la fruta sin humedecerla, ni aumentar la temperatura del ambiente</a:t>
            </a:r>
            <a:r>
              <a:rPr lang="es-CO" sz="1400" dirty="0" smtClean="0">
                <a:latin typeface="Open Sans" panose="020B0606030504020204"/>
              </a:rPr>
              <a:t>.</a:t>
            </a:r>
          </a:p>
          <a:p>
            <a:pPr algn="just">
              <a:lnSpc>
                <a:spcPct val="150000"/>
              </a:lnSpc>
            </a:pPr>
            <a:endParaRPr lang="es-CO" sz="1400" dirty="0" smtClean="0">
              <a:latin typeface="Open Sans" panose="020B0606030504020204"/>
            </a:endParaRPr>
          </a:p>
          <a:p>
            <a:pPr algn="just">
              <a:lnSpc>
                <a:spcPct val="150000"/>
              </a:lnSpc>
            </a:pPr>
            <a:r>
              <a:rPr lang="es-CO" sz="1400" b="1" dirty="0" smtClean="0">
                <a:latin typeface="Open Sans" panose="020B0606030504020204"/>
              </a:rPr>
              <a:t>CAMARAS </a:t>
            </a:r>
            <a:r>
              <a:rPr lang="es-CO" sz="1400" b="1" dirty="0">
                <a:latin typeface="Open Sans" panose="020B0606030504020204"/>
              </a:rPr>
              <a:t>DE MADURACIÓN: </a:t>
            </a:r>
            <a:r>
              <a:rPr lang="es-CO" sz="1400" dirty="0">
                <a:latin typeface="Open Sans" panose="020B0606030504020204"/>
              </a:rPr>
              <a:t>Estos equipos permiten controlar las condiciones ambientales con el objeto de madurar los frutos en condiciones de climáticos ideales, para obtener un tiempo de vida más largo para su comercialización. La temperatura en estas cámaras puede oscilar entre 15°C y 25°C y se gradúa dependiendo de las necesidades del fruto a almacenar. </a:t>
            </a:r>
          </a:p>
          <a:p>
            <a:endParaRPr lang="es-CO" dirty="0"/>
          </a:p>
        </p:txBody>
      </p:sp>
      <p:pic>
        <p:nvPicPr>
          <p:cNvPr id="2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8087" y="3162295"/>
            <a:ext cx="434340" cy="539422"/>
          </a:xfrm>
          <a:prstGeom prst="rect">
            <a:avLst/>
          </a:prstGeom>
        </p:spPr>
      </p:pic>
      <p:sp>
        <p:nvSpPr>
          <p:cNvPr id="24" name="Rectángulo redondeado 23"/>
          <p:cNvSpPr/>
          <p:nvPr/>
        </p:nvSpPr>
        <p:spPr>
          <a:xfrm>
            <a:off x="4756859" y="500252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spTree>
    <p:extLst>
      <p:ext uri="{BB962C8B-B14F-4D97-AF65-F5344CB8AC3E}">
        <p14:creationId xmlns:p14="http://schemas.microsoft.com/office/powerpoint/2010/main" val="1691072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redondeado 1">
            <a:extLst>
              <a:ext uri="{FF2B5EF4-FFF2-40B4-BE49-F238E27FC236}">
                <a16:creationId xmlns:a16="http://schemas.microsoft.com/office/drawing/2014/main" id="{3D2DD7C5-3EBA-4830-ABD1-C9B19999CE3B}"/>
              </a:ext>
            </a:extLst>
          </p:cNvPr>
          <p:cNvSpPr/>
          <p:nvPr/>
        </p:nvSpPr>
        <p:spPr>
          <a:xfrm>
            <a:off x="6619165" y="2855253"/>
            <a:ext cx="5130436" cy="3006594"/>
          </a:xfrm>
          <a:prstGeom prst="roundRect">
            <a:avLst/>
          </a:prstGeom>
          <a:solidFill>
            <a:schemeClr val="bg1"/>
          </a:solidFill>
          <a:ln w="76200">
            <a:solidFill>
              <a:srgbClr val="2C5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5" name="Rectángulo redondeado 1">
            <a:extLst>
              <a:ext uri="{FF2B5EF4-FFF2-40B4-BE49-F238E27FC236}">
                <a16:creationId xmlns:a16="http://schemas.microsoft.com/office/drawing/2014/main" id="{E53FFA34-8679-4552-98EB-3CE15307A255}"/>
              </a:ext>
            </a:extLst>
          </p:cNvPr>
          <p:cNvSpPr/>
          <p:nvPr/>
        </p:nvSpPr>
        <p:spPr>
          <a:xfrm>
            <a:off x="6619165" y="1656570"/>
            <a:ext cx="5130435" cy="1033845"/>
          </a:xfrm>
          <a:prstGeom prst="roundRect">
            <a:avLst/>
          </a:prstGeom>
          <a:solidFill>
            <a:srgbClr val="2C53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ACTIVIDAD DE </a:t>
            </a:r>
            <a:r>
              <a:rPr kumimoji="0" lang="es-ES" sz="1800" b="1" i="0" u="none" strike="noStrike" kern="1200" cap="none" spc="0" normalizeH="0" baseline="0" noProof="0" dirty="0" smtClean="0">
                <a:ln>
                  <a:noFill/>
                </a:ln>
                <a:solidFill>
                  <a:prstClr val="white"/>
                </a:solidFill>
                <a:effectLst/>
                <a:uLnTx/>
                <a:uFillTx/>
                <a:latin typeface="Open Sans" panose="020B0606030504020204" pitchFamily="34" charset="0"/>
                <a:ea typeface="+mn-ea"/>
                <a:cs typeface="+mn-cs"/>
              </a:rPr>
              <a:t>APRENDIZAJE 1 </a:t>
            </a:r>
            <a:endParaRPr kumimoji="0" lang="es-ES" sz="18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0" name="Bocadillo: rectángulo con esquinas redondeadas 9">
            <a:extLst>
              <a:ext uri="{FF2B5EF4-FFF2-40B4-BE49-F238E27FC236}">
                <a16:creationId xmlns:a16="http://schemas.microsoft.com/office/drawing/2014/main" id="{1B7BC69B-B3BB-4B64-BE9D-97A177EB02F8}"/>
              </a:ext>
            </a:extLst>
          </p:cNvPr>
          <p:cNvSpPr/>
          <p:nvPr/>
        </p:nvSpPr>
        <p:spPr>
          <a:xfrm>
            <a:off x="6816638" y="3004669"/>
            <a:ext cx="4735488" cy="1484875"/>
          </a:xfrm>
          <a:prstGeom prst="wedgeRoundRectCallout">
            <a:avLst>
              <a:gd name="adj1" fmla="val -58181"/>
              <a:gd name="adj2" fmla="val -4428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Bocadillo: rectángulo con esquinas redondeadas 10">
            <a:extLst>
              <a:ext uri="{FF2B5EF4-FFF2-40B4-BE49-F238E27FC236}">
                <a16:creationId xmlns:a16="http://schemas.microsoft.com/office/drawing/2014/main" id="{43686AF0-5006-45B4-975A-C4F4C383942B}"/>
              </a:ext>
            </a:extLst>
          </p:cNvPr>
          <p:cNvSpPr/>
          <p:nvPr/>
        </p:nvSpPr>
        <p:spPr>
          <a:xfrm>
            <a:off x="6832376" y="4560618"/>
            <a:ext cx="4735488" cy="776193"/>
          </a:xfrm>
          <a:prstGeom prst="wedgeRoundRectCallout">
            <a:avLst>
              <a:gd name="adj1" fmla="val 57930"/>
              <a:gd name="adj2" fmla="val -20462"/>
              <a:gd name="adj3" fmla="val 1666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CuadroTexto 15">
            <a:extLst>
              <a:ext uri="{FF2B5EF4-FFF2-40B4-BE49-F238E27FC236}">
                <a16:creationId xmlns:a16="http://schemas.microsoft.com/office/drawing/2014/main" id="{4148F3CA-4D1D-4342-BAA9-1606C2173BBC}"/>
              </a:ext>
            </a:extLst>
          </p:cNvPr>
          <p:cNvSpPr txBox="1"/>
          <p:nvPr/>
        </p:nvSpPr>
        <p:spPr>
          <a:xfrm>
            <a:off x="7003157" y="3078611"/>
            <a:ext cx="4362450" cy="2031325"/>
          </a:xfrm>
          <a:prstGeom prst="rect">
            <a:avLst/>
          </a:prstGeom>
          <a:noFill/>
          <a:ln>
            <a:noFill/>
          </a:ln>
        </p:spPr>
        <p:txBody>
          <a:bodyPr wrap="square" rtlCol="0">
            <a:spAutoFit/>
          </a:bodyPr>
          <a:lstStyle/>
          <a:p>
            <a:pPr lvl="0" algn="ju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Profesor</a:t>
            </a:r>
            <a:r>
              <a:rPr lang="es-ES" sz="1400" b="1" dirty="0" smtClean="0">
                <a:solidFill>
                  <a:srgbClr val="1A3255"/>
                </a:solidFill>
                <a:latin typeface="Open Sans" panose="020B0606030504020204" pitchFamily="34" charset="0"/>
              </a:rPr>
              <a:t>: </a:t>
            </a:r>
            <a:r>
              <a:rPr lang="es-CO" sz="1400" dirty="0" smtClean="0">
                <a:solidFill>
                  <a:srgbClr val="1A3255"/>
                </a:solidFill>
                <a:latin typeface="Open Sans" panose="020B0606030504020204" pitchFamily="34" charset="0"/>
              </a:rPr>
              <a:t>Identificar </a:t>
            </a:r>
            <a:r>
              <a:rPr lang="es-CO" sz="1400" dirty="0">
                <a:solidFill>
                  <a:srgbClr val="1A3255"/>
                </a:solidFill>
                <a:latin typeface="Open Sans" panose="020B0606030504020204" pitchFamily="34" charset="0"/>
              </a:rPr>
              <a:t>las actividades necesarias a realizar para la preparación del terreno con base a los requerimientos del </a:t>
            </a:r>
            <a:r>
              <a:rPr lang="es-CO" sz="1400" dirty="0" smtClean="0">
                <a:solidFill>
                  <a:srgbClr val="1A3255"/>
                </a:solidFill>
                <a:latin typeface="Open Sans" panose="020B0606030504020204" pitchFamily="34" charset="0"/>
              </a:rPr>
              <a:t>cultivo </a:t>
            </a:r>
            <a:r>
              <a:rPr lang="es-CO" sz="1400" dirty="0">
                <a:solidFill>
                  <a:srgbClr val="1A3255"/>
                </a:solidFill>
                <a:latin typeface="Open Sans" panose="020B0606030504020204" pitchFamily="34" charset="0"/>
              </a:rPr>
              <a:t>y  •	Identificar el tipo de maquinaria a utilizar según las características del terreno</a:t>
            </a:r>
            <a:endParaRPr kumimoji="0" lang="es-ES" sz="1400" i="0" u="none" strike="noStrike" kern="1200" cap="none" spc="0" normalizeH="0" baseline="0" noProof="0" dirty="0" smtClean="0">
              <a:ln>
                <a:noFill/>
              </a:ln>
              <a:solidFill>
                <a:srgbClr val="1A3255"/>
              </a:solidFill>
              <a:effectLst/>
              <a:uLnTx/>
              <a:uFillTx/>
              <a:latin typeface="Open Sans" panose="020B06060305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smtClean="0">
                <a:ln>
                  <a:noFill/>
                </a:ln>
                <a:solidFill>
                  <a:srgbClr val="1A3255"/>
                </a:solidFill>
                <a:effectLst/>
                <a:uLnTx/>
                <a:uFillTx/>
                <a:latin typeface="Open Sans" panose="020B0606030504020204" pitchFamily="34" charset="0"/>
                <a:ea typeface="+mn-ea"/>
                <a:cs typeface="+mn-cs"/>
              </a:rPr>
              <a:t>Estudiante</a:t>
            </a:r>
            <a:r>
              <a:rPr kumimoji="0" lang="es-ES" sz="1400" b="1"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 </a:t>
            </a:r>
            <a:r>
              <a:rPr kumimoji="0" lang="es-ES" sz="1400" b="0" i="0" u="none" strike="noStrike" kern="1200" cap="none" spc="0" normalizeH="0" baseline="0" noProof="0" dirty="0">
                <a:ln>
                  <a:noFill/>
                </a:ln>
                <a:solidFill>
                  <a:srgbClr val="1A3255"/>
                </a:solidFill>
                <a:effectLst/>
                <a:uLnTx/>
                <a:uFillTx/>
                <a:latin typeface="Open Sans" panose="020B0606030504020204" pitchFamily="34" charset="0"/>
                <a:ea typeface="+mn-ea"/>
                <a:cs typeface="+mn-cs"/>
              </a:rPr>
              <a:t>Comprendo lo que debo realizar profesor, ¿Cuál es la información que necesito para resolver la actividad?</a:t>
            </a:r>
          </a:p>
        </p:txBody>
      </p:sp>
      <p:pic>
        <p:nvPicPr>
          <p:cNvPr id="20" name="Imagen 19" descr="Imagen que contiene Sitio web&#10;&#10;Descripción generada automáticamente">
            <a:extLst>
              <a:ext uri="{FF2B5EF4-FFF2-40B4-BE49-F238E27FC236}">
                <a16:creationId xmlns:a16="http://schemas.microsoft.com/office/drawing/2014/main" id="{768735A4-0677-454A-B940-7D6B5AED9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651" y="5325459"/>
            <a:ext cx="1546469" cy="536388"/>
          </a:xfrm>
          <a:prstGeom prst="rect">
            <a:avLst/>
          </a:prstGeom>
        </p:spPr>
      </p:pic>
      <p:pic>
        <p:nvPicPr>
          <p:cNvPr id="21" name="Imagen 20" descr="Imagen que contiene Interfaz de usuario gráfica&#10;&#10;Descripción generada automáticamente">
            <a:extLst>
              <a:ext uri="{FF2B5EF4-FFF2-40B4-BE49-F238E27FC236}">
                <a16:creationId xmlns:a16="http://schemas.microsoft.com/office/drawing/2014/main" id="{201CB067-341E-4CC5-BDA7-007F18F4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260" y="5314028"/>
            <a:ext cx="1582008" cy="536389"/>
          </a:xfrm>
          <a:prstGeom prst="rect">
            <a:avLst/>
          </a:prstGeom>
        </p:spPr>
      </p:pic>
      <p:pic>
        <p:nvPicPr>
          <p:cNvPr id="22" name="Imagen 2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10474328" y="5542764"/>
            <a:ext cx="498802" cy="49880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75" y="1465606"/>
            <a:ext cx="5332591" cy="3952381"/>
          </a:xfrm>
          <a:prstGeom prst="rect">
            <a:avLst/>
          </a:prstGeom>
        </p:spPr>
      </p:pic>
    </p:spTree>
    <p:extLst>
      <p:ext uri="{BB962C8B-B14F-4D97-AF65-F5344CB8AC3E}">
        <p14:creationId xmlns:p14="http://schemas.microsoft.com/office/powerpoint/2010/main" val="21585030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10" name="Imagen 9"/>
          <p:cNvPicPr/>
          <p:nvPr/>
        </p:nvPicPr>
        <p:blipFill>
          <a:blip r:embed="rId3">
            <a:extLst>
              <a:ext uri="{28A0092B-C50C-407E-A947-70E740481C1C}">
                <a14:useLocalDpi xmlns:a14="http://schemas.microsoft.com/office/drawing/2010/main" val="0"/>
              </a:ext>
            </a:extLst>
          </a:blip>
          <a:stretch>
            <a:fillRect/>
          </a:stretch>
        </p:blipFill>
        <p:spPr>
          <a:xfrm>
            <a:off x="3737095" y="2120449"/>
            <a:ext cx="5324475" cy="3381375"/>
          </a:xfrm>
          <a:prstGeom prst="rect">
            <a:avLst/>
          </a:prstGeom>
        </p:spPr>
      </p:pic>
      <p:sp>
        <p:nvSpPr>
          <p:cNvPr id="3" name="Rectángulo 2"/>
          <p:cNvSpPr/>
          <p:nvPr/>
        </p:nvSpPr>
        <p:spPr>
          <a:xfrm>
            <a:off x="4712396" y="5494200"/>
            <a:ext cx="3373872" cy="338554"/>
          </a:xfrm>
          <a:prstGeom prst="rect">
            <a:avLst/>
          </a:prstGeom>
        </p:spPr>
        <p:txBody>
          <a:bodyPr wrap="none">
            <a:spAutoFit/>
          </a:bodyPr>
          <a:lstStyle/>
          <a:p>
            <a:r>
              <a:rPr lang="es-CO" sz="1600" dirty="0">
                <a:solidFill>
                  <a:srgbClr val="000000"/>
                </a:solidFill>
                <a:latin typeface="Open Sans" panose="020B0606030504020204"/>
                <a:ea typeface="Arial" panose="020B0604020202020204" pitchFamily="34" charset="0"/>
              </a:rPr>
              <a:t>Ilustración 40      Humidificador control </a:t>
            </a:r>
            <a:r>
              <a:rPr lang="es-CO" sz="1600" dirty="0" err="1">
                <a:solidFill>
                  <a:srgbClr val="000000"/>
                </a:solidFill>
                <a:latin typeface="Open Sans" panose="020B0606030504020204"/>
                <a:ea typeface="Arial" panose="020B0604020202020204" pitchFamily="34" charset="0"/>
              </a:rPr>
              <a:t>Tec</a:t>
            </a:r>
            <a:endParaRPr lang="es-CO" sz="1600" dirty="0">
              <a:latin typeface="Open Sans" panose="020B0606030504020204"/>
            </a:endParaRPr>
          </a:p>
        </p:txBody>
      </p:sp>
    </p:spTree>
    <p:extLst>
      <p:ext uri="{BB962C8B-B14F-4D97-AF65-F5344CB8AC3E}">
        <p14:creationId xmlns:p14="http://schemas.microsoft.com/office/powerpoint/2010/main" val="41940594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77016" y="3113689"/>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redondeado 21"/>
          <p:cNvSpPr/>
          <p:nvPr/>
        </p:nvSpPr>
        <p:spPr>
          <a:xfrm>
            <a:off x="8758084" y="31136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sp>
        <p:nvSpPr>
          <p:cNvPr id="6" name="Rectángulo 5"/>
          <p:cNvSpPr/>
          <p:nvPr/>
        </p:nvSpPr>
        <p:spPr>
          <a:xfrm>
            <a:off x="4625563" y="1696412"/>
            <a:ext cx="6713489" cy="3600986"/>
          </a:xfrm>
          <a:prstGeom prst="rect">
            <a:avLst/>
          </a:prstGeom>
        </p:spPr>
        <p:txBody>
          <a:bodyPr wrap="square">
            <a:spAutoFit/>
          </a:bodyPr>
          <a:lstStyle/>
          <a:p>
            <a:pPr algn="just">
              <a:lnSpc>
                <a:spcPct val="150000"/>
              </a:lnSpc>
            </a:pPr>
            <a:r>
              <a:rPr lang="es-CO" sz="1400" dirty="0">
                <a:latin typeface="Open Sans" panose="020B0606030504020204"/>
              </a:rPr>
              <a:t> </a:t>
            </a:r>
            <a:r>
              <a:rPr lang="es-CO" sz="1400" b="1" dirty="0" smtClean="0">
                <a:latin typeface="Open Sans" panose="020B0606030504020204"/>
              </a:rPr>
              <a:t>EQUIPOS </a:t>
            </a:r>
            <a:r>
              <a:rPr lang="es-CO" sz="1400" b="1" dirty="0">
                <a:latin typeface="Open Sans" panose="020B0606030504020204"/>
              </a:rPr>
              <a:t>DE CONTROL DE CAMARAS: </a:t>
            </a:r>
            <a:r>
              <a:rPr lang="es-CO" sz="1400" dirty="0">
                <a:latin typeface="Open Sans" panose="020B0606030504020204"/>
              </a:rPr>
              <a:t>Estos equipos permiten acondicionar el color de la fruta a través del control de la temperatura, la humedad, el etileno y el gas carbónico.</a:t>
            </a:r>
          </a:p>
          <a:p>
            <a:pPr algn="just">
              <a:lnSpc>
                <a:spcPct val="150000"/>
              </a:lnSpc>
            </a:pPr>
            <a:r>
              <a:rPr lang="es-CO" sz="1400" dirty="0">
                <a:latin typeface="Open Sans" panose="020B0606030504020204"/>
              </a:rPr>
              <a:t>HUMIDIFICADOR: Este equipo posee un sistema automático de humidificación por boquillas de aire/agua que permite mantener la humedad de la fruta sin humedecerla, ni aumentar la temperatura del ambiente</a:t>
            </a:r>
            <a:r>
              <a:rPr lang="es-CO" sz="1400" dirty="0" smtClean="0">
                <a:latin typeface="Open Sans" panose="020B0606030504020204"/>
              </a:rPr>
              <a:t>.</a:t>
            </a:r>
          </a:p>
          <a:p>
            <a:pPr algn="just">
              <a:lnSpc>
                <a:spcPct val="150000"/>
              </a:lnSpc>
            </a:pPr>
            <a:endParaRPr lang="es-CO" sz="1400" dirty="0" smtClean="0">
              <a:latin typeface="Open Sans" panose="020B0606030504020204"/>
            </a:endParaRPr>
          </a:p>
          <a:p>
            <a:pPr algn="just">
              <a:lnSpc>
                <a:spcPct val="150000"/>
              </a:lnSpc>
            </a:pPr>
            <a:r>
              <a:rPr lang="es-CO" sz="1400" b="1" dirty="0" smtClean="0">
                <a:latin typeface="Open Sans" panose="020B0606030504020204"/>
              </a:rPr>
              <a:t>CAMARAS </a:t>
            </a:r>
            <a:r>
              <a:rPr lang="es-CO" sz="1400" b="1" dirty="0">
                <a:latin typeface="Open Sans" panose="020B0606030504020204"/>
              </a:rPr>
              <a:t>DE MADURACIÓN: </a:t>
            </a:r>
            <a:r>
              <a:rPr lang="es-CO" sz="1400" dirty="0">
                <a:latin typeface="Open Sans" panose="020B0606030504020204"/>
              </a:rPr>
              <a:t>Estos equipos permiten controlar las condiciones ambientales con el objeto de madurar los frutos en condiciones de climáticos ideales, para obtener un tiempo de vida más largo para su comercialización. La temperatura en estas cámaras puede oscilar entre 15°C y 25°C y se gradúa dependiendo de las necesidades del fruto a almacenar. </a:t>
            </a:r>
          </a:p>
          <a:p>
            <a:endParaRPr lang="es-CO" dirty="0"/>
          </a:p>
        </p:txBody>
      </p:sp>
      <p:sp>
        <p:nvSpPr>
          <p:cNvPr id="24" name="Rectángulo redondeado 23"/>
          <p:cNvSpPr/>
          <p:nvPr/>
        </p:nvSpPr>
        <p:spPr>
          <a:xfrm>
            <a:off x="4756859" y="500252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pic>
        <p:nvPicPr>
          <p:cNvPr id="2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906" y="5012356"/>
            <a:ext cx="434340" cy="539422"/>
          </a:xfrm>
          <a:prstGeom prst="rect">
            <a:avLst/>
          </a:prstGeom>
        </p:spPr>
      </p:pic>
    </p:spTree>
    <p:extLst>
      <p:ext uri="{BB962C8B-B14F-4D97-AF65-F5344CB8AC3E}">
        <p14:creationId xmlns:p14="http://schemas.microsoft.com/office/powerpoint/2010/main" val="1051139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8" name="Imagen 7"/>
          <p:cNvPicPr/>
          <p:nvPr/>
        </p:nvPicPr>
        <p:blipFill>
          <a:blip r:embed="rId3">
            <a:extLst>
              <a:ext uri="{28A0092B-C50C-407E-A947-70E740481C1C}">
                <a14:useLocalDpi xmlns:a14="http://schemas.microsoft.com/office/drawing/2010/main" val="0"/>
              </a:ext>
            </a:extLst>
          </a:blip>
          <a:stretch>
            <a:fillRect/>
          </a:stretch>
        </p:blipFill>
        <p:spPr>
          <a:xfrm>
            <a:off x="2728415" y="2261678"/>
            <a:ext cx="7289042" cy="2654419"/>
          </a:xfrm>
          <a:prstGeom prst="rect">
            <a:avLst/>
          </a:prstGeom>
        </p:spPr>
      </p:pic>
      <p:sp>
        <p:nvSpPr>
          <p:cNvPr id="2" name="Rectángulo 1"/>
          <p:cNvSpPr/>
          <p:nvPr/>
        </p:nvSpPr>
        <p:spPr>
          <a:xfrm>
            <a:off x="4339436" y="4931311"/>
            <a:ext cx="3459730" cy="307777"/>
          </a:xfrm>
          <a:prstGeom prst="rect">
            <a:avLst/>
          </a:prstGeom>
        </p:spPr>
        <p:txBody>
          <a:bodyPr wrap="none">
            <a:spAutoFit/>
          </a:bodyPr>
          <a:lstStyle/>
          <a:p>
            <a:r>
              <a:rPr lang="es-CO" sz="1400" dirty="0">
                <a:solidFill>
                  <a:srgbClr val="000000"/>
                </a:solidFill>
                <a:latin typeface="Open Sans" panose="020B0606030504020204"/>
                <a:ea typeface="Arial" panose="020B0604020202020204" pitchFamily="34" charset="0"/>
              </a:rPr>
              <a:t>Ilustración 41 cámaras de Maduración </a:t>
            </a:r>
            <a:r>
              <a:rPr lang="es-CO" sz="1400" dirty="0" err="1" smtClean="0">
                <a:solidFill>
                  <a:srgbClr val="000000"/>
                </a:solidFill>
                <a:latin typeface="Open Sans" panose="020B0606030504020204"/>
                <a:ea typeface="Arial" panose="020B0604020202020204" pitchFamily="34" charset="0"/>
              </a:rPr>
              <a:t>Refliclim</a:t>
            </a:r>
            <a:r>
              <a:rPr lang="es-CO" sz="1400" dirty="0" smtClean="0">
                <a:solidFill>
                  <a:srgbClr val="000000"/>
                </a:solidFill>
                <a:latin typeface="Open Sans" panose="020B0606030504020204"/>
                <a:ea typeface="Arial" panose="020B0604020202020204" pitchFamily="34" charset="0"/>
              </a:rPr>
              <a:t> </a:t>
            </a:r>
            <a:endParaRPr lang="es-CO" sz="1400" dirty="0">
              <a:latin typeface="Open Sans" panose="020B0606030504020204"/>
            </a:endParaRPr>
          </a:p>
        </p:txBody>
      </p:sp>
    </p:spTree>
    <p:extLst>
      <p:ext uri="{BB962C8B-B14F-4D97-AF65-F5344CB8AC3E}">
        <p14:creationId xmlns:p14="http://schemas.microsoft.com/office/powerpoint/2010/main" val="25345350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612198" y="3024463"/>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redondeado 21"/>
          <p:cNvSpPr/>
          <p:nvPr/>
        </p:nvSpPr>
        <p:spPr>
          <a:xfrm>
            <a:off x="8758084" y="311368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ILUSTRACIÓN</a:t>
            </a:r>
            <a:endParaRPr lang="es-CO" sz="1600" b="1" dirty="0">
              <a:solidFill>
                <a:schemeClr val="tx1"/>
              </a:solidFill>
              <a:latin typeface="Open Sans" panose="020B0606030504020204"/>
            </a:endParaRPr>
          </a:p>
        </p:txBody>
      </p:sp>
      <p:sp>
        <p:nvSpPr>
          <p:cNvPr id="6" name="Rectángulo 5"/>
          <p:cNvSpPr/>
          <p:nvPr/>
        </p:nvSpPr>
        <p:spPr>
          <a:xfrm>
            <a:off x="4707887" y="1696196"/>
            <a:ext cx="6713489" cy="3600986"/>
          </a:xfrm>
          <a:prstGeom prst="rect">
            <a:avLst/>
          </a:prstGeom>
        </p:spPr>
        <p:txBody>
          <a:bodyPr wrap="square">
            <a:spAutoFit/>
          </a:bodyPr>
          <a:lstStyle/>
          <a:p>
            <a:pPr algn="just">
              <a:lnSpc>
                <a:spcPct val="150000"/>
              </a:lnSpc>
            </a:pPr>
            <a:r>
              <a:rPr lang="es-CO" sz="1400" dirty="0">
                <a:latin typeface="Open Sans" panose="020B0606030504020204"/>
              </a:rPr>
              <a:t> </a:t>
            </a:r>
            <a:r>
              <a:rPr lang="es-CO" sz="1400" b="1" dirty="0" smtClean="0">
                <a:latin typeface="Open Sans" panose="020B0606030504020204"/>
              </a:rPr>
              <a:t>EQUIPOS </a:t>
            </a:r>
            <a:r>
              <a:rPr lang="es-CO" sz="1400" b="1" dirty="0">
                <a:latin typeface="Open Sans" panose="020B0606030504020204"/>
              </a:rPr>
              <a:t>DE CONTROL DE CAMARAS: </a:t>
            </a:r>
            <a:r>
              <a:rPr lang="es-CO" sz="1400" dirty="0">
                <a:latin typeface="Open Sans" panose="020B0606030504020204"/>
              </a:rPr>
              <a:t>Estos equipos permiten acondicionar el color de la fruta a través del control de la temperatura, la humedad, el etileno y el gas carbónico.</a:t>
            </a:r>
          </a:p>
          <a:p>
            <a:pPr algn="just">
              <a:lnSpc>
                <a:spcPct val="150000"/>
              </a:lnSpc>
            </a:pPr>
            <a:r>
              <a:rPr lang="es-CO" sz="1400" dirty="0">
                <a:latin typeface="Open Sans" panose="020B0606030504020204"/>
              </a:rPr>
              <a:t>HUMIDIFICADOR: Este equipo posee un sistema automático de humidificación por boquillas de aire/agua que permite mantener la humedad de la fruta sin humedecerla, ni aumentar la temperatura del ambiente</a:t>
            </a:r>
            <a:r>
              <a:rPr lang="es-CO" sz="1400" dirty="0" smtClean="0">
                <a:latin typeface="Open Sans" panose="020B0606030504020204"/>
              </a:rPr>
              <a:t>.</a:t>
            </a:r>
          </a:p>
          <a:p>
            <a:pPr algn="just">
              <a:lnSpc>
                <a:spcPct val="150000"/>
              </a:lnSpc>
            </a:pPr>
            <a:endParaRPr lang="es-CO" sz="1400" dirty="0" smtClean="0">
              <a:latin typeface="Open Sans" panose="020B0606030504020204"/>
            </a:endParaRPr>
          </a:p>
          <a:p>
            <a:pPr algn="just">
              <a:lnSpc>
                <a:spcPct val="150000"/>
              </a:lnSpc>
            </a:pPr>
            <a:r>
              <a:rPr lang="es-CO" sz="1400" b="1" dirty="0" smtClean="0">
                <a:latin typeface="Open Sans" panose="020B0606030504020204"/>
              </a:rPr>
              <a:t>CAMARAS </a:t>
            </a:r>
            <a:r>
              <a:rPr lang="es-CO" sz="1400" b="1" dirty="0">
                <a:latin typeface="Open Sans" panose="020B0606030504020204"/>
              </a:rPr>
              <a:t>DE MADURACIÓN: </a:t>
            </a:r>
            <a:r>
              <a:rPr lang="es-CO" sz="1400" dirty="0">
                <a:latin typeface="Open Sans" panose="020B0606030504020204"/>
              </a:rPr>
              <a:t>Estos equipos permiten controlar las condiciones ambientales con el objeto de madurar los frutos en condiciones de climáticos ideales, para obtener un tiempo de vida más largo para su comercialización. La temperatura en estas cámaras puede oscilar entre 15°C y 25°C y se gradúa dependiendo de las necesidades del fruto a almacenar. </a:t>
            </a:r>
          </a:p>
          <a:p>
            <a:endParaRPr lang="es-CO" dirty="0"/>
          </a:p>
        </p:txBody>
      </p:sp>
      <p:sp>
        <p:nvSpPr>
          <p:cNvPr id="24" name="Rectángulo redondeado 23"/>
          <p:cNvSpPr/>
          <p:nvPr/>
        </p:nvSpPr>
        <p:spPr>
          <a:xfrm>
            <a:off x="4756859" y="5002521"/>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spTree>
    <p:extLst>
      <p:ext uri="{BB962C8B-B14F-4D97-AF65-F5344CB8AC3E}">
        <p14:creationId xmlns:p14="http://schemas.microsoft.com/office/powerpoint/2010/main" val="22333494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5877" y="416881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2"/>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3916" y="5017334"/>
            <a:ext cx="498802" cy="498802"/>
          </a:xfrm>
          <a:prstGeom prst="rect">
            <a:avLst/>
          </a:prstGeom>
        </p:spPr>
      </p:pic>
      <p:sp>
        <p:nvSpPr>
          <p:cNvPr id="6" name="Rectángulo 5"/>
          <p:cNvSpPr/>
          <p:nvPr/>
        </p:nvSpPr>
        <p:spPr>
          <a:xfrm>
            <a:off x="4625563" y="1696412"/>
            <a:ext cx="6713489" cy="3600986"/>
          </a:xfrm>
          <a:prstGeom prst="rect">
            <a:avLst/>
          </a:prstGeom>
        </p:spPr>
        <p:txBody>
          <a:bodyPr wrap="square">
            <a:spAutoFit/>
          </a:bodyPr>
          <a:lstStyle/>
          <a:p>
            <a:pPr algn="just">
              <a:lnSpc>
                <a:spcPct val="150000"/>
              </a:lnSpc>
            </a:pPr>
            <a:r>
              <a:rPr lang="es-CO" sz="1400" dirty="0">
                <a:latin typeface="Open Sans" panose="020B0606030504020204"/>
              </a:rPr>
              <a:t> Durante la realización de los procesos </a:t>
            </a:r>
            <a:r>
              <a:rPr lang="es-CO" sz="1400" dirty="0" err="1">
                <a:latin typeface="Open Sans" panose="020B0606030504020204"/>
              </a:rPr>
              <a:t>postcosecha</a:t>
            </a:r>
            <a:r>
              <a:rPr lang="es-CO" sz="1400" dirty="0">
                <a:latin typeface="Open Sans" panose="020B0606030504020204"/>
              </a:rPr>
              <a:t> se generan unos caldos residuales con fungicidas, a los cuales se les debe dar manejo conforme a lo exigido por la normatividad vigente.</a:t>
            </a:r>
          </a:p>
          <a:p>
            <a:pPr algn="just">
              <a:lnSpc>
                <a:spcPct val="150000"/>
              </a:lnSpc>
            </a:pPr>
            <a:r>
              <a:rPr lang="es-CO" sz="1400" dirty="0">
                <a:latin typeface="Open Sans" panose="020B0606030504020204"/>
              </a:rPr>
              <a:t>La gestión de los caldos se puede realizar de dos formas, ya sea acumulándolos para posteriormente ser retirados por medio de un gestor de residuos legalmente aprobado, o depurarlos a través de procesos físico-químicos. </a:t>
            </a:r>
          </a:p>
          <a:p>
            <a:pPr algn="just">
              <a:lnSpc>
                <a:spcPct val="150000"/>
              </a:lnSpc>
            </a:pPr>
            <a:r>
              <a:rPr lang="es-CO" sz="1400" dirty="0">
                <a:latin typeface="Open Sans" panose="020B0606030504020204"/>
              </a:rPr>
              <a:t>Estos procesos acarrean grandes costos para su implementación representados en la pérdida de los fungicidas, el costo de retirar los caldos y la construcción de depósitos para el almacenamiento; mientras que en el método de depuración el costo se presenta por la adquisición de reactivos y el mantenimiento en general del proceso.</a:t>
            </a:r>
          </a:p>
          <a:p>
            <a:pPr algn="just">
              <a:lnSpc>
                <a:spcPct val="150000"/>
              </a:lnSpc>
            </a:pPr>
            <a:r>
              <a:rPr lang="es-CO" sz="1400" dirty="0" smtClean="0">
                <a:latin typeface="Open Sans" panose="020B0606030504020204"/>
              </a:rPr>
              <a:t> </a:t>
            </a:r>
          </a:p>
          <a:p>
            <a:endParaRPr lang="es-CO" dirty="0"/>
          </a:p>
        </p:txBody>
      </p:sp>
    </p:spTree>
    <p:extLst>
      <p:ext uri="{BB962C8B-B14F-4D97-AF65-F5344CB8AC3E}">
        <p14:creationId xmlns:p14="http://schemas.microsoft.com/office/powerpoint/2010/main" val="21326956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5877" y="416881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4625563" y="1696412"/>
            <a:ext cx="6713489" cy="3277820"/>
          </a:xfrm>
          <a:prstGeom prst="rect">
            <a:avLst/>
          </a:prstGeom>
        </p:spPr>
        <p:txBody>
          <a:bodyPr wrap="square">
            <a:spAutoFit/>
          </a:bodyPr>
          <a:lstStyle/>
          <a:p>
            <a:pPr algn="just">
              <a:lnSpc>
                <a:spcPct val="150000"/>
              </a:lnSpc>
            </a:pPr>
            <a:r>
              <a:rPr lang="es-CO" sz="1400" dirty="0">
                <a:latin typeface="Open Sans" panose="020B0606030504020204"/>
              </a:rPr>
              <a:t> Entre las referencias más representativas para la recuperación de caldos en el mercado se destacan: El </a:t>
            </a:r>
            <a:r>
              <a:rPr lang="es-CO" sz="1400" dirty="0" err="1">
                <a:latin typeface="Open Sans" panose="020B0606030504020204"/>
              </a:rPr>
              <a:t>Decco</a:t>
            </a:r>
            <a:r>
              <a:rPr lang="es-CO" sz="1400" dirty="0">
                <a:latin typeface="Open Sans" panose="020B0606030504020204"/>
              </a:rPr>
              <a:t> Ibérica el cual dispone de dos Sistemas de Recuperación de Caldos:</a:t>
            </a:r>
          </a:p>
          <a:p>
            <a:pPr algn="just">
              <a:lnSpc>
                <a:spcPct val="150000"/>
              </a:lnSpc>
            </a:pPr>
            <a:endParaRPr lang="es-CO" sz="1400" dirty="0">
              <a:latin typeface="Open Sans" panose="020B0606030504020204"/>
            </a:endParaRPr>
          </a:p>
          <a:p>
            <a:pPr algn="just">
              <a:lnSpc>
                <a:spcPct val="150000"/>
              </a:lnSpc>
            </a:pPr>
            <a:r>
              <a:rPr lang="es-CO" sz="1400" dirty="0">
                <a:solidFill>
                  <a:schemeClr val="accent1"/>
                </a:solidFill>
                <a:latin typeface="Open Sans" panose="020B0606030504020204"/>
              </a:rPr>
              <a:t>SRC </a:t>
            </a:r>
            <a:r>
              <a:rPr lang="es-CO" sz="1400" dirty="0" err="1">
                <a:solidFill>
                  <a:schemeClr val="accent1"/>
                </a:solidFill>
                <a:latin typeface="Open Sans" panose="020B0606030504020204"/>
              </a:rPr>
              <a:t>Decco</a:t>
            </a:r>
            <a:r>
              <a:rPr lang="es-CO" sz="1400" dirty="0">
                <a:solidFill>
                  <a:schemeClr val="accent1"/>
                </a:solidFill>
                <a:latin typeface="Open Sans" panose="020B0606030504020204"/>
              </a:rPr>
              <a:t> SM470</a:t>
            </a:r>
            <a:r>
              <a:rPr lang="es-CO" sz="1400" dirty="0">
                <a:latin typeface="Open Sans" panose="020B0606030504020204"/>
              </a:rPr>
              <a:t>:  Entre las características que presenta este sistema está el permitir la reutilización de los caldos de tratamiento sobrantes en forma semiautomática; eliminando los sólidos en suspensión, materia orgánica y esporas de hongos. Otro de los beneficios que presta este sistema es no generar lodos residuales, ya que los sólidos en suspensión son prensados y deshidratados para su gestión al mínimo costo.</a:t>
            </a:r>
          </a:p>
          <a:p>
            <a:pPr algn="just">
              <a:lnSpc>
                <a:spcPct val="150000"/>
              </a:lnSpc>
            </a:pPr>
            <a:r>
              <a:rPr lang="es-CO" sz="1400" dirty="0" smtClean="0">
                <a:latin typeface="Open Sans" panose="020B0606030504020204"/>
              </a:rPr>
              <a:t> </a:t>
            </a:r>
          </a:p>
          <a:p>
            <a:endParaRPr lang="es-CO" dirty="0"/>
          </a:p>
        </p:txBody>
      </p:sp>
      <p:sp>
        <p:nvSpPr>
          <p:cNvPr id="22" name="Rectángulo redondeado 21"/>
          <p:cNvSpPr/>
          <p:nvPr/>
        </p:nvSpPr>
        <p:spPr>
          <a:xfrm>
            <a:off x="8591763" y="428610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pic>
        <p:nvPicPr>
          <p:cNvPr id="23"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6746" y="4304085"/>
            <a:ext cx="434340" cy="539422"/>
          </a:xfrm>
          <a:prstGeom prst="rect">
            <a:avLst/>
          </a:prstGeom>
        </p:spPr>
      </p:pic>
    </p:spTree>
    <p:extLst>
      <p:ext uri="{BB962C8B-B14F-4D97-AF65-F5344CB8AC3E}">
        <p14:creationId xmlns:p14="http://schemas.microsoft.com/office/powerpoint/2010/main" val="2836658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pic>
        <p:nvPicPr>
          <p:cNvPr id="10" name="Imagen 9"/>
          <p:cNvPicPr/>
          <p:nvPr/>
        </p:nvPicPr>
        <p:blipFill>
          <a:blip r:embed="rId3">
            <a:extLst>
              <a:ext uri="{28A0092B-C50C-407E-A947-70E740481C1C}">
                <a14:useLocalDpi xmlns:a14="http://schemas.microsoft.com/office/drawing/2010/main" val="0"/>
              </a:ext>
            </a:extLst>
          </a:blip>
          <a:stretch>
            <a:fillRect/>
          </a:stretch>
        </p:blipFill>
        <p:spPr>
          <a:xfrm>
            <a:off x="3816849" y="2114507"/>
            <a:ext cx="5153025" cy="3221767"/>
          </a:xfrm>
          <a:prstGeom prst="rect">
            <a:avLst/>
          </a:prstGeom>
        </p:spPr>
      </p:pic>
      <p:sp>
        <p:nvSpPr>
          <p:cNvPr id="3" name="Rectángulo 2"/>
          <p:cNvSpPr/>
          <p:nvPr/>
        </p:nvSpPr>
        <p:spPr>
          <a:xfrm>
            <a:off x="0" y="3561533"/>
            <a:ext cx="9489309" cy="2308324"/>
          </a:xfrm>
          <a:prstGeom prst="rect">
            <a:avLst/>
          </a:prstGeom>
        </p:spPr>
        <p:txBody>
          <a:bodyPr wrap="square">
            <a:spAutoFit/>
          </a:bodyPr>
          <a:lstStyle/>
          <a:p>
            <a:pPr indent="457200" algn="just">
              <a:lnSpc>
                <a:spcPct val="200000"/>
              </a:lnSpc>
              <a:spcAft>
                <a:spcPts val="0"/>
              </a:spcAft>
            </a:pPr>
            <a:r>
              <a:rPr lang="es-CO" sz="3600" b="1" dirty="0">
                <a:solidFill>
                  <a:srgbClr val="000000"/>
                </a:solidFill>
                <a:latin typeface="Arial" panose="020B0604020202020204" pitchFamily="34" charset="0"/>
                <a:ea typeface="Arial" panose="020B0604020202020204" pitchFamily="34" charset="0"/>
              </a:rPr>
              <a:t> </a:t>
            </a:r>
            <a:endParaRPr lang="es-CO" sz="3600" dirty="0">
              <a:latin typeface="Arial" panose="020B0604020202020204" pitchFamily="34" charset="0"/>
              <a:ea typeface="Arial" panose="020B0604020202020204" pitchFamily="34" charset="0"/>
            </a:endParaRPr>
          </a:p>
          <a:p>
            <a:pPr indent="457200" algn="just">
              <a:lnSpc>
                <a:spcPct val="200000"/>
              </a:lnSpc>
              <a:spcAft>
                <a:spcPts val="0"/>
              </a:spcAft>
            </a:pPr>
            <a:r>
              <a:rPr lang="es-CO" sz="3600" b="1" dirty="0">
                <a:solidFill>
                  <a:srgbClr val="000000"/>
                </a:solidFill>
                <a:latin typeface="Arial" panose="020B0604020202020204" pitchFamily="34" charset="0"/>
                <a:ea typeface="Arial" panose="020B0604020202020204" pitchFamily="34" charset="0"/>
              </a:rPr>
              <a:t>                  </a:t>
            </a:r>
            <a:r>
              <a:rPr lang="es-CO" sz="3600" b="1" dirty="0" smtClean="0">
                <a:solidFill>
                  <a:srgbClr val="000000"/>
                </a:solidFill>
                <a:latin typeface="Arial" panose="020B0604020202020204" pitchFamily="34" charset="0"/>
                <a:ea typeface="Arial" panose="020B0604020202020204" pitchFamily="34" charset="0"/>
              </a:rPr>
              <a:t>          </a:t>
            </a:r>
            <a:r>
              <a:rPr lang="es-CO" sz="1400" i="1" dirty="0">
                <a:solidFill>
                  <a:srgbClr val="000000"/>
                </a:solidFill>
                <a:latin typeface="Open Sans" panose="020B0604020202020204"/>
                <a:ea typeface="Arial" panose="020B0604020202020204" pitchFamily="34" charset="0"/>
              </a:rPr>
              <a:t>Ilustración 42      Sistema de recuperación de caldos SM 470 DECCO</a:t>
            </a:r>
            <a:endParaRPr lang="es-CO" sz="1400" i="1" dirty="0">
              <a:effectLst/>
              <a:latin typeface="Open Sans" panose="020B0604020202020204"/>
              <a:ea typeface="Arial" panose="020B0604020202020204" pitchFamily="34" charset="0"/>
            </a:endParaRPr>
          </a:p>
        </p:txBody>
      </p:sp>
    </p:spTree>
    <p:extLst>
      <p:ext uri="{BB962C8B-B14F-4D97-AF65-F5344CB8AC3E}">
        <p14:creationId xmlns:p14="http://schemas.microsoft.com/office/powerpoint/2010/main" val="20621287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785877" y="4168815"/>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4625563" y="1696412"/>
            <a:ext cx="6713489" cy="3277820"/>
          </a:xfrm>
          <a:prstGeom prst="rect">
            <a:avLst/>
          </a:prstGeom>
        </p:spPr>
        <p:txBody>
          <a:bodyPr wrap="square">
            <a:spAutoFit/>
          </a:bodyPr>
          <a:lstStyle/>
          <a:p>
            <a:pPr algn="just">
              <a:lnSpc>
                <a:spcPct val="150000"/>
              </a:lnSpc>
            </a:pPr>
            <a:r>
              <a:rPr lang="es-CO" sz="1400" dirty="0">
                <a:latin typeface="Open Sans" panose="020B0606030504020204"/>
              </a:rPr>
              <a:t> Entre las referencias más representativas para la recuperación de caldos en el mercado se destacan: El </a:t>
            </a:r>
            <a:r>
              <a:rPr lang="es-CO" sz="1400" dirty="0" err="1">
                <a:latin typeface="Open Sans" panose="020B0606030504020204"/>
              </a:rPr>
              <a:t>Decco</a:t>
            </a:r>
            <a:r>
              <a:rPr lang="es-CO" sz="1400" dirty="0">
                <a:latin typeface="Open Sans" panose="020B0606030504020204"/>
              </a:rPr>
              <a:t> Ibérica el cual dispone de dos Sistemas de Recuperación de Caldos:</a:t>
            </a:r>
          </a:p>
          <a:p>
            <a:pPr algn="just">
              <a:lnSpc>
                <a:spcPct val="150000"/>
              </a:lnSpc>
            </a:pPr>
            <a:endParaRPr lang="es-CO" sz="1400" dirty="0">
              <a:latin typeface="Open Sans" panose="020B0606030504020204"/>
            </a:endParaRPr>
          </a:p>
          <a:p>
            <a:pPr algn="just">
              <a:lnSpc>
                <a:spcPct val="150000"/>
              </a:lnSpc>
            </a:pPr>
            <a:r>
              <a:rPr lang="es-CO" sz="1400" dirty="0">
                <a:solidFill>
                  <a:schemeClr val="accent1"/>
                </a:solidFill>
                <a:latin typeface="Open Sans" panose="020B0606030504020204"/>
              </a:rPr>
              <a:t>SRC </a:t>
            </a:r>
            <a:r>
              <a:rPr lang="es-CO" sz="1400" dirty="0" err="1">
                <a:solidFill>
                  <a:schemeClr val="accent1"/>
                </a:solidFill>
                <a:latin typeface="Open Sans" panose="020B0606030504020204"/>
              </a:rPr>
              <a:t>Decco</a:t>
            </a:r>
            <a:r>
              <a:rPr lang="es-CO" sz="1400" dirty="0">
                <a:solidFill>
                  <a:schemeClr val="accent1"/>
                </a:solidFill>
                <a:latin typeface="Open Sans" panose="020B0606030504020204"/>
              </a:rPr>
              <a:t> SM470</a:t>
            </a:r>
            <a:r>
              <a:rPr lang="es-CO" sz="1400" dirty="0">
                <a:latin typeface="Open Sans" panose="020B0606030504020204"/>
              </a:rPr>
              <a:t>:  Entre las características que presenta este sistema está el permitir la reutilización de los caldos de tratamiento sobrantes en forma semiautomática; eliminando los sólidos en suspensión, materia orgánica y esporas de hongos. Otro de los beneficios que presta este sistema es no generar lodos residuales, ya que los sólidos en suspensión son prensados y deshidratados para su gestión al mínimo costo.</a:t>
            </a:r>
          </a:p>
          <a:p>
            <a:pPr algn="just">
              <a:lnSpc>
                <a:spcPct val="150000"/>
              </a:lnSpc>
            </a:pPr>
            <a:r>
              <a:rPr lang="es-CO" sz="1400" dirty="0" smtClean="0">
                <a:latin typeface="Open Sans" panose="020B0606030504020204"/>
              </a:rPr>
              <a:t> </a:t>
            </a:r>
          </a:p>
          <a:p>
            <a:endParaRPr lang="es-CO" dirty="0"/>
          </a:p>
        </p:txBody>
      </p:sp>
      <p:sp>
        <p:nvSpPr>
          <p:cNvPr id="22" name="Rectángulo redondeado 21"/>
          <p:cNvSpPr/>
          <p:nvPr/>
        </p:nvSpPr>
        <p:spPr>
          <a:xfrm>
            <a:off x="8591763" y="428610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spTree>
    <p:extLst>
      <p:ext uri="{BB962C8B-B14F-4D97-AF65-F5344CB8AC3E}">
        <p14:creationId xmlns:p14="http://schemas.microsoft.com/office/powerpoint/2010/main" val="24187654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464024" y="1528549"/>
            <a:ext cx="11313994" cy="4700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p:cNvSpPr>
            <a:spLocks noGrp="1"/>
          </p:cNvSpPr>
          <p:nvPr>
            <p:ph type="ctrTitle"/>
          </p:nvPr>
        </p:nvSpPr>
        <p:spPr>
          <a:xfrm>
            <a:off x="648995" y="873620"/>
            <a:ext cx="6425209" cy="476477"/>
          </a:xfrm>
        </p:spPr>
        <p:txBody>
          <a:bodyPr/>
          <a:lstStyle/>
          <a:p>
            <a:pPr algn="l">
              <a:lnSpc>
                <a:spcPct val="200000"/>
              </a:lnSpc>
            </a:pPr>
            <a:r>
              <a:rPr lang="es-CO" sz="1600" b="1" dirty="0">
                <a:solidFill>
                  <a:schemeClr val="accent1"/>
                </a:solidFill>
                <a:latin typeface="Open Sans" panose="020B0606030504020204"/>
              </a:rPr>
              <a:t>EQUIPOS Y MAQUINARIAS POST COSECHA</a:t>
            </a:r>
          </a:p>
        </p:txBody>
      </p:sp>
      <p:sp>
        <p:nvSpPr>
          <p:cNvPr id="4" name="Google Shape;525;p32"/>
          <p:cNvSpPr/>
          <p:nvPr/>
        </p:nvSpPr>
        <p:spPr>
          <a:xfrm>
            <a:off x="813773" y="1635347"/>
            <a:ext cx="3287172" cy="83722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endParaRPr lang="es-ES" sz="1600" b="1" dirty="0" smtClean="0"/>
          </a:p>
          <a:p>
            <a:pPr algn="ctr"/>
            <a:r>
              <a:rPr lang="es-CO" sz="1600" b="1" dirty="0">
                <a:latin typeface="Open Sans" panose="020B0606030504020204"/>
              </a:rPr>
              <a:t>Equipos de aplicación y </a:t>
            </a:r>
            <a:r>
              <a:rPr lang="es-CO" sz="1600" b="1" dirty="0" smtClean="0">
                <a:latin typeface="Open Sans" panose="020B0606030504020204"/>
              </a:rPr>
              <a:t>dosificación</a:t>
            </a:r>
          </a:p>
          <a:p>
            <a:pPr marL="0" marR="0" lvl="0" indent="0" algn="ctr" rtl="0">
              <a:spcBef>
                <a:spcPts val="0"/>
              </a:spcBef>
              <a:spcAft>
                <a:spcPts val="0"/>
              </a:spcAft>
              <a:buNone/>
            </a:pPr>
            <a:endParaRPr dirty="0"/>
          </a:p>
        </p:txBody>
      </p:sp>
      <p:sp>
        <p:nvSpPr>
          <p:cNvPr id="11" name="Google Shape;526;p32"/>
          <p:cNvSpPr/>
          <p:nvPr/>
        </p:nvSpPr>
        <p:spPr>
          <a:xfrm>
            <a:off x="813769" y="2651027"/>
            <a:ext cx="3287176" cy="87223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Equipos de control de </a:t>
            </a:r>
            <a:r>
              <a:rPr lang="es-CO" sz="1600" b="1" dirty="0" smtClean="0">
                <a:latin typeface="Open Sans" panose="020B0606030504020204"/>
              </a:rPr>
              <a:t>cámaras</a:t>
            </a:r>
            <a:endParaRPr lang="es-CO" sz="1600" b="1" dirty="0">
              <a:latin typeface="Open Sans" panose="020B0606030504020204"/>
            </a:endParaRPr>
          </a:p>
        </p:txBody>
      </p:sp>
      <p:sp>
        <p:nvSpPr>
          <p:cNvPr id="13" name="Google Shape;526;p32"/>
          <p:cNvSpPr/>
          <p:nvPr/>
        </p:nvSpPr>
        <p:spPr>
          <a:xfrm>
            <a:off x="813769" y="3701717"/>
            <a:ext cx="3287176" cy="94402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algn="ctr"/>
            <a:r>
              <a:rPr lang="es-CO" sz="1600" b="1" dirty="0">
                <a:latin typeface="Open Sans" panose="020B0606030504020204"/>
              </a:rPr>
              <a:t>Sistemas de recuperación de </a:t>
            </a:r>
            <a:r>
              <a:rPr lang="es-CO" sz="1600" b="1" dirty="0" smtClean="0">
                <a:latin typeface="Open Sans" panose="020B0606030504020204"/>
              </a:rPr>
              <a:t>caldos</a:t>
            </a:r>
            <a:endParaRPr lang="es-CO" sz="1600" dirty="0">
              <a:latin typeface="Open Sans" panose="020B0606030504020204"/>
            </a:endParaRPr>
          </a:p>
        </p:txBody>
      </p:sp>
      <p:sp>
        <p:nvSpPr>
          <p:cNvPr id="14" name="Google Shape;526;p32"/>
          <p:cNvSpPr/>
          <p:nvPr/>
        </p:nvSpPr>
        <p:spPr>
          <a:xfrm>
            <a:off x="813769" y="4784621"/>
            <a:ext cx="3287176" cy="828851"/>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algn="ctr"/>
            <a:r>
              <a:rPr lang="es-ES" sz="1600" b="1" dirty="0">
                <a:latin typeface="Open Sans" panose="020B0606030504020204"/>
              </a:rPr>
              <a:t>Escaldado de alimentos</a:t>
            </a:r>
            <a:endParaRPr lang="es-CO" sz="1600" dirty="0">
              <a:latin typeface="Open Sans" panose="020B0606030504020204"/>
            </a:endParaRPr>
          </a:p>
        </p:txBody>
      </p:sp>
      <p:sp>
        <p:nvSpPr>
          <p:cNvPr id="17" name="Rectángulo redondeado 9">
            <a:extLst>
              <a:ext uri="{FF2B5EF4-FFF2-40B4-BE49-F238E27FC236}">
                <a16:creationId xmlns:a16="http://schemas.microsoft.com/office/drawing/2014/main" id="{33BE8FDA-EB24-4335-AA33-FC2608028334}"/>
              </a:ext>
            </a:extLst>
          </p:cNvPr>
          <p:cNvSpPr/>
          <p:nvPr/>
        </p:nvSpPr>
        <p:spPr>
          <a:xfrm>
            <a:off x="4290419" y="5708365"/>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1</a:t>
            </a:r>
          </a:p>
          <a:p>
            <a:pPr algn="just"/>
            <a:endParaRPr lang="es-ES" sz="1400" dirty="0">
              <a:solidFill>
                <a:srgbClr val="1A3255"/>
              </a:solidFill>
              <a:latin typeface="Open Sans" panose="020B0606030504020204" pitchFamily="34" charset="0"/>
            </a:endParaRPr>
          </a:p>
        </p:txBody>
      </p:sp>
      <p:sp>
        <p:nvSpPr>
          <p:cNvPr id="18" name="Rectángulo redondeado 9">
            <a:extLst>
              <a:ext uri="{FF2B5EF4-FFF2-40B4-BE49-F238E27FC236}">
                <a16:creationId xmlns:a16="http://schemas.microsoft.com/office/drawing/2014/main" id="{DEEE0190-DAB2-4681-96C2-65065F8B8E97}"/>
              </a:ext>
            </a:extLst>
          </p:cNvPr>
          <p:cNvSpPr/>
          <p:nvPr/>
        </p:nvSpPr>
        <p:spPr>
          <a:xfrm>
            <a:off x="5368553" y="5701661"/>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2</a:t>
            </a:r>
          </a:p>
          <a:p>
            <a:pPr algn="just"/>
            <a:endParaRPr lang="es-ES" sz="1400" dirty="0">
              <a:solidFill>
                <a:srgbClr val="1A3255"/>
              </a:solidFill>
              <a:latin typeface="Open Sans" panose="020B0606030504020204" pitchFamily="34" charset="0"/>
            </a:endParaRPr>
          </a:p>
        </p:txBody>
      </p:sp>
      <p:sp>
        <p:nvSpPr>
          <p:cNvPr id="19" name="Rectángulo redondeado 9">
            <a:extLst>
              <a:ext uri="{FF2B5EF4-FFF2-40B4-BE49-F238E27FC236}">
                <a16:creationId xmlns:a16="http://schemas.microsoft.com/office/drawing/2014/main" id="{6C90229B-8611-4E1D-8553-5A253DF2A121}"/>
              </a:ext>
            </a:extLst>
          </p:cNvPr>
          <p:cNvSpPr/>
          <p:nvPr/>
        </p:nvSpPr>
        <p:spPr>
          <a:xfrm>
            <a:off x="6490772" y="5701662"/>
            <a:ext cx="684083" cy="437355"/>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3</a:t>
            </a:r>
          </a:p>
          <a:p>
            <a:pPr algn="just"/>
            <a:endParaRPr lang="es-ES" sz="1400" dirty="0">
              <a:solidFill>
                <a:srgbClr val="1A3255"/>
              </a:solidFill>
              <a:latin typeface="Open Sans" panose="020B0606030504020204" pitchFamily="34" charset="0"/>
            </a:endParaRPr>
          </a:p>
        </p:txBody>
      </p:sp>
      <p:sp>
        <p:nvSpPr>
          <p:cNvPr id="20" name="Rectángulo redondeado 9">
            <a:extLst>
              <a:ext uri="{FF2B5EF4-FFF2-40B4-BE49-F238E27FC236}">
                <a16:creationId xmlns:a16="http://schemas.microsoft.com/office/drawing/2014/main" id="{231046FF-553C-4037-A37D-E49325BD9A88}"/>
              </a:ext>
            </a:extLst>
          </p:cNvPr>
          <p:cNvSpPr/>
          <p:nvPr/>
        </p:nvSpPr>
        <p:spPr>
          <a:xfrm>
            <a:off x="7612991" y="5701663"/>
            <a:ext cx="684083" cy="437355"/>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b="1" dirty="0">
              <a:solidFill>
                <a:schemeClr val="tx1"/>
              </a:solidFill>
              <a:latin typeface="Open Sans" panose="020B0606030504020204" pitchFamily="34" charset="0"/>
            </a:endParaRPr>
          </a:p>
          <a:p>
            <a:pPr algn="ctr"/>
            <a:r>
              <a:rPr lang="es-ES" sz="2000" b="1" dirty="0">
                <a:solidFill>
                  <a:schemeClr val="tx1"/>
                </a:solidFill>
                <a:latin typeface="Open Sans" panose="020B0606030504020204" pitchFamily="34" charset="0"/>
              </a:rPr>
              <a:t>4</a:t>
            </a:r>
          </a:p>
          <a:p>
            <a:pPr algn="just"/>
            <a:endParaRPr lang="es-ES" sz="1400" dirty="0">
              <a:solidFill>
                <a:srgbClr val="1A3255"/>
              </a:solidFill>
              <a:latin typeface="Open Sans" panose="020B0606030504020204" pitchFamily="34" charset="0"/>
            </a:endParaRPr>
          </a:p>
        </p:txBody>
      </p:sp>
      <p:sp>
        <p:nvSpPr>
          <p:cNvPr id="33" name="Google Shape;521;p32"/>
          <p:cNvSpPr/>
          <p:nvPr/>
        </p:nvSpPr>
        <p:spPr>
          <a:xfrm>
            <a:off x="7074204" y="928255"/>
            <a:ext cx="2192489" cy="480546"/>
          </a:xfrm>
          <a:prstGeom prst="roundRect">
            <a:avLst>
              <a:gd name="adj" fmla="val 16667"/>
            </a:avLst>
          </a:prstGeom>
          <a:noFill/>
          <a:ln w="38100" cap="flat" cmpd="sng">
            <a:solidFill>
              <a:srgbClr val="2C53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1400" dirty="0">
                <a:solidFill>
                  <a:srgbClr val="2C538E"/>
                </a:solidFill>
                <a:latin typeface="Open Sans"/>
                <a:ea typeface="Open Sans"/>
                <a:cs typeface="Open Sans"/>
                <a:sym typeface="Open Sans"/>
              </a:rPr>
              <a:t>Haz clic en cada botón </a:t>
            </a:r>
            <a:endParaRPr dirty="0"/>
          </a:p>
        </p:txBody>
      </p:sp>
      <p:pic>
        <p:nvPicPr>
          <p:cNvPr id="35" name="Imagen 2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5625" y1="56641" x2="65625" y2="56641"/>
                        <a14:foregroundMark x1="43555" y1="43750" x2="56836" y2="82227"/>
                        <a14:foregroundMark x1="65625" y1="75000" x2="84570" y2="92578"/>
                        <a14:foregroundMark x1="92578" y1="84570" x2="74219" y2="66211"/>
                        <a14:foregroundMark x1="45703" y1="45508" x2="75391" y2="66797"/>
                        <a14:foregroundMark x1="20117" y1="56836" x2="20117" y2="56836"/>
                        <a14:foregroundMark x1="14453" y1="39258" x2="14453" y2="39258"/>
                        <a14:foregroundMark x1="19727" y1="18164" x2="19727" y2="18164"/>
                        <a14:foregroundMark x1="37891" y1="10742" x2="37891" y2="10742"/>
                        <a14:foregroundMark x1="58398" y1="17969" x2="58398" y2="17969"/>
                        <a14:foregroundMark x1="43164" y1="41797" x2="84961" y2="54492"/>
                        <a14:foregroundMark x1="85742" y1="58398" x2="59961" y2="82422"/>
                        <a14:foregroundMark x1="79492" y1="50977" x2="86328" y2="59766"/>
                        <a14:foregroundMark x1="60156" y1="46094" x2="69336" y2="70313"/>
                        <a14:foregroundMark x1="65820" y1="69922" x2="86328" y2="53906"/>
                        <a14:foregroundMark x1="41406" y1="48242" x2="76367" y2="88672"/>
                      </a14:backgroundRemoval>
                    </a14:imgEffect>
                  </a14:imgLayer>
                </a14:imgProps>
              </a:ext>
              <a:ext uri="{28A0092B-C50C-407E-A947-70E740481C1C}">
                <a14:useLocalDpi xmlns:a14="http://schemas.microsoft.com/office/drawing/2010/main" val="0"/>
              </a:ext>
            </a:extLst>
          </a:blip>
          <a:stretch>
            <a:fillRect/>
          </a:stretch>
        </p:blipFill>
        <p:spPr>
          <a:xfrm>
            <a:off x="3592074" y="5202859"/>
            <a:ext cx="498802" cy="498802"/>
          </a:xfrm>
          <a:prstGeom prst="rect">
            <a:avLst/>
          </a:prstGeom>
        </p:spPr>
      </p:pic>
      <p:sp>
        <p:nvSpPr>
          <p:cNvPr id="25" name="2 Rectángulo redondeado"/>
          <p:cNvSpPr/>
          <p:nvPr/>
        </p:nvSpPr>
        <p:spPr>
          <a:xfrm>
            <a:off x="4450690" y="1612740"/>
            <a:ext cx="7054373" cy="3915095"/>
          </a:xfrm>
          <a:prstGeom prst="roundRect">
            <a:avLst/>
          </a:prstGeom>
          <a:ln w="19050"/>
          <a:effectLst>
            <a:outerShdw blurRad="50800" dist="38100" dir="8100000" algn="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s-CO"/>
          </a:p>
        </p:txBody>
      </p:sp>
      <p:sp>
        <p:nvSpPr>
          <p:cNvPr id="26" name="24 Botón de acción: Comienzo">
            <a:hlinkClick r:id="" action="ppaction://hlinkshowjump?jump=firstslide" highlightClick="1"/>
          </p:cNvPr>
          <p:cNvSpPr/>
          <p:nvPr/>
        </p:nvSpPr>
        <p:spPr>
          <a:xfrm>
            <a:off x="10408572" y="4931274"/>
            <a:ext cx="406656" cy="392162"/>
          </a:xfrm>
          <a:prstGeom prst="actionButtonBeginning">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26"/>
          <p:cNvSpPr/>
          <p:nvPr/>
        </p:nvSpPr>
        <p:spPr>
          <a:xfrm>
            <a:off x="7222607" y="5266735"/>
            <a:ext cx="3618298" cy="276999"/>
          </a:xfrm>
          <a:prstGeom prst="rect">
            <a:avLst/>
          </a:prstGeom>
        </p:spPr>
        <p:txBody>
          <a:bodyPr wrap="none">
            <a:spAutoFit/>
          </a:bodyPr>
          <a:lstStyle/>
          <a:p>
            <a:r>
              <a:rPr lang="es-CO" sz="1200" dirty="0">
                <a:latin typeface="Open Sans" panose="020B0604020202020204" charset="0"/>
                <a:ea typeface="Open Sans" panose="020B0604020202020204" charset="0"/>
                <a:cs typeface="Open Sans" panose="020B0604020202020204" charset="0"/>
              </a:rPr>
              <a:t>Clic en siguiente para </a:t>
            </a:r>
            <a:r>
              <a:rPr lang="es-CO" sz="1200" dirty="0" smtClean="0">
                <a:latin typeface="Open Sans" panose="020B0604020202020204" charset="0"/>
                <a:ea typeface="Open Sans" panose="020B0604020202020204" charset="0"/>
                <a:cs typeface="Open Sans" panose="020B0604020202020204" charset="0"/>
              </a:rPr>
              <a:t>continuar con la información</a:t>
            </a:r>
            <a:endParaRPr lang="es-CO" sz="1200" dirty="0">
              <a:latin typeface="Open Sans" panose="020B0604020202020204" charset="0"/>
              <a:ea typeface="Open Sans" panose="020B0604020202020204" charset="0"/>
              <a:cs typeface="Open Sans" panose="020B0604020202020204" charset="0"/>
            </a:endParaRPr>
          </a:p>
        </p:txBody>
      </p:sp>
      <p:sp>
        <p:nvSpPr>
          <p:cNvPr id="28" name="5 Botón de acción: Final">
            <a:hlinkClick r:id="" action="ppaction://hlinkshowjump?jump=lastslide" highlightClick="1"/>
          </p:cNvPr>
          <p:cNvSpPr/>
          <p:nvPr/>
        </p:nvSpPr>
        <p:spPr>
          <a:xfrm>
            <a:off x="10855589" y="4936715"/>
            <a:ext cx="396973" cy="386721"/>
          </a:xfrm>
          <a:prstGeom prst="actionButtonEnd">
            <a:avLst/>
          </a:prstGeom>
          <a:solidFill>
            <a:schemeClr val="accent4"/>
          </a:solidFill>
          <a:ln>
            <a:solidFill>
              <a:schemeClr val="tx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4625563" y="1696412"/>
            <a:ext cx="6713489" cy="1015663"/>
          </a:xfrm>
          <a:prstGeom prst="rect">
            <a:avLst/>
          </a:prstGeom>
        </p:spPr>
        <p:txBody>
          <a:bodyPr wrap="square">
            <a:spAutoFit/>
          </a:bodyPr>
          <a:lstStyle/>
          <a:p>
            <a:pPr algn="just">
              <a:lnSpc>
                <a:spcPct val="150000"/>
              </a:lnSpc>
            </a:pPr>
            <a:r>
              <a:rPr lang="es-CO" sz="1400" dirty="0" smtClean="0">
                <a:latin typeface="Open Sans" panose="020B0606030504020204"/>
              </a:rPr>
              <a:t>.</a:t>
            </a:r>
            <a:endParaRPr lang="es-CO" sz="1400" dirty="0">
              <a:latin typeface="Open Sans" panose="020B0606030504020204"/>
            </a:endParaRPr>
          </a:p>
          <a:p>
            <a:pPr algn="just">
              <a:lnSpc>
                <a:spcPct val="150000"/>
              </a:lnSpc>
            </a:pPr>
            <a:r>
              <a:rPr lang="es-CO" sz="1400" dirty="0" smtClean="0">
                <a:latin typeface="Open Sans" panose="020B0606030504020204"/>
              </a:rPr>
              <a:t> </a:t>
            </a:r>
          </a:p>
          <a:p>
            <a:endParaRPr lang="es-CO" dirty="0"/>
          </a:p>
        </p:txBody>
      </p:sp>
      <p:sp>
        <p:nvSpPr>
          <p:cNvPr id="22" name="Rectángulo redondeado 21"/>
          <p:cNvSpPr/>
          <p:nvPr/>
        </p:nvSpPr>
        <p:spPr>
          <a:xfrm>
            <a:off x="8571093" y="4076779"/>
            <a:ext cx="2591554" cy="26421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chemeClr val="tx1"/>
                </a:solidFill>
                <a:latin typeface="Open Sans" panose="020B0606030504020204"/>
              </a:rPr>
              <a:t>VER ILUSTRACIONES</a:t>
            </a:r>
            <a:endParaRPr lang="es-CO" sz="1600" b="1" dirty="0">
              <a:solidFill>
                <a:schemeClr val="tx1"/>
              </a:solidFill>
              <a:latin typeface="Open Sans" panose="020B0606030504020204"/>
            </a:endParaRPr>
          </a:p>
        </p:txBody>
      </p:sp>
      <p:sp>
        <p:nvSpPr>
          <p:cNvPr id="8" name="Rectángulo 7"/>
          <p:cNvSpPr/>
          <p:nvPr/>
        </p:nvSpPr>
        <p:spPr>
          <a:xfrm>
            <a:off x="4665300" y="1709350"/>
            <a:ext cx="6673752" cy="2354491"/>
          </a:xfrm>
          <a:prstGeom prst="rect">
            <a:avLst/>
          </a:prstGeom>
        </p:spPr>
        <p:txBody>
          <a:bodyPr wrap="square">
            <a:spAutoFit/>
          </a:bodyPr>
          <a:lstStyle/>
          <a:p>
            <a:pPr lvl="0" algn="just">
              <a:lnSpc>
                <a:spcPct val="150000"/>
              </a:lnSpc>
              <a:spcAft>
                <a:spcPts val="0"/>
              </a:spcAft>
            </a:pPr>
            <a:r>
              <a:rPr lang="es-CO" sz="1400" dirty="0">
                <a:solidFill>
                  <a:srgbClr val="000000"/>
                </a:solidFill>
                <a:latin typeface="Open Sans" panose="020B0604020202020204"/>
                <a:ea typeface="Arial" panose="020B0604020202020204" pitchFamily="34" charset="0"/>
              </a:rPr>
              <a:t>Tratamiento térmico en productos vegetales </a:t>
            </a:r>
            <a:r>
              <a:rPr lang="es-CO" sz="1400" dirty="0" smtClean="0">
                <a:solidFill>
                  <a:srgbClr val="000000"/>
                </a:solidFill>
                <a:latin typeface="Open Sans" panose="020B0604020202020204"/>
                <a:ea typeface="Arial" panose="020B0604020202020204" pitchFamily="34" charset="0"/>
              </a:rPr>
              <a:t>que se </a:t>
            </a:r>
            <a:r>
              <a:rPr lang="es-CO" sz="1400" dirty="0">
                <a:solidFill>
                  <a:srgbClr val="000000"/>
                </a:solidFill>
                <a:latin typeface="Open Sans" panose="020B0604020202020204"/>
                <a:ea typeface="Arial" panose="020B0604020202020204" pitchFamily="34" charset="0"/>
              </a:rPr>
              <a:t>realiza antes a un segundo proceso ya sea de conservación, secado, enlatado; su objetivo es ablandar el producto, simplificar el pelado, inactivar las enzimas y favorecer el empacado. Las variables como el tamaño, la forma, el grado de madures, la textura del fruto es lo que determina el tiempo de exposición al calor</a:t>
            </a:r>
            <a:r>
              <a:rPr lang="es-CO" sz="1400" dirty="0" smtClean="0">
                <a:solidFill>
                  <a:srgbClr val="000000"/>
                </a:solidFill>
                <a:latin typeface="Open Sans" panose="020B0604020202020204"/>
                <a:ea typeface="Arial" panose="020B0604020202020204" pitchFamily="34" charset="0"/>
              </a:rPr>
              <a:t>.</a:t>
            </a:r>
          </a:p>
          <a:p>
            <a:pPr lvl="0" algn="just">
              <a:lnSpc>
                <a:spcPct val="150000"/>
              </a:lnSpc>
              <a:spcAft>
                <a:spcPts val="0"/>
              </a:spcAft>
            </a:pPr>
            <a:endParaRPr lang="es-CO" sz="1400" dirty="0">
              <a:solidFill>
                <a:srgbClr val="000000"/>
              </a:solidFill>
              <a:latin typeface="Open Sans" panose="020B0604020202020204"/>
              <a:ea typeface="Arial" panose="020B0604020202020204" pitchFamily="34" charset="0"/>
            </a:endParaRPr>
          </a:p>
          <a:p>
            <a:pPr lvl="0" algn="just">
              <a:lnSpc>
                <a:spcPct val="150000"/>
              </a:lnSpc>
              <a:spcAft>
                <a:spcPts val="0"/>
              </a:spcAft>
            </a:pPr>
            <a:r>
              <a:rPr lang="es-CO" sz="1400" dirty="0">
                <a:latin typeface="Open Sans" panose="020B0604020202020204"/>
                <a:ea typeface="Arial" panose="020B0604020202020204" pitchFamily="34" charset="0"/>
              </a:rPr>
              <a:t>Existe dos tipos de equipos para escaldados los que realizan el proceso a vapor o los que utilizan agua </a:t>
            </a:r>
            <a:r>
              <a:rPr lang="es-CO" sz="1400" dirty="0" smtClean="0">
                <a:latin typeface="Open Sans" panose="020B0604020202020204"/>
                <a:ea typeface="Arial" panose="020B0604020202020204" pitchFamily="34" charset="0"/>
              </a:rPr>
              <a:t>caliente.</a:t>
            </a:r>
            <a:endParaRPr lang="es-CO" sz="1400" dirty="0">
              <a:latin typeface="Open Sans" panose="020B0604020202020204"/>
              <a:ea typeface="Arial" panose="020B0604020202020204" pitchFamily="34" charset="0"/>
            </a:endParaRPr>
          </a:p>
        </p:txBody>
      </p:sp>
      <p:pic>
        <p:nvPicPr>
          <p:cNvPr id="24"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80693" y="4071282"/>
            <a:ext cx="434340" cy="539422"/>
          </a:xfrm>
          <a:prstGeom prst="rect">
            <a:avLst/>
          </a:prstGeom>
        </p:spPr>
      </p:pic>
    </p:spTree>
    <p:extLst>
      <p:ext uri="{BB962C8B-B14F-4D97-AF65-F5344CB8AC3E}">
        <p14:creationId xmlns:p14="http://schemas.microsoft.com/office/powerpoint/2010/main" val="31764046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p:nvPr/>
        </p:nvPicPr>
        <p:blipFill>
          <a:blip r:embed="rId2">
            <a:extLst>
              <a:ext uri="{28A0092B-C50C-407E-A947-70E740481C1C}">
                <a14:useLocalDpi xmlns:a14="http://schemas.microsoft.com/office/drawing/2010/main" val="0"/>
              </a:ext>
            </a:extLst>
          </a:blip>
          <a:stretch>
            <a:fillRect/>
          </a:stretch>
        </p:blipFill>
        <p:spPr>
          <a:xfrm>
            <a:off x="3780592" y="1405831"/>
            <a:ext cx="5419550" cy="3357238"/>
          </a:xfrm>
          <a:prstGeom prst="rect">
            <a:avLst/>
          </a:prstGeom>
        </p:spPr>
      </p:pic>
      <p:sp>
        <p:nvSpPr>
          <p:cNvPr id="4" name="Rectángulo: esquinas redondeadas 2">
            <a:extLst>
              <a:ext uri="{FF2B5EF4-FFF2-40B4-BE49-F238E27FC236}">
                <a16:creationId xmlns:a16="http://schemas.microsoft.com/office/drawing/2014/main" id="{3BD76245-CCA6-417E-892D-30245942A02B}"/>
              </a:ext>
            </a:extLst>
          </p:cNvPr>
          <p:cNvSpPr/>
          <p:nvPr/>
        </p:nvSpPr>
        <p:spPr>
          <a:xfrm>
            <a:off x="639523" y="1958796"/>
            <a:ext cx="11177339" cy="391106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Elipse 4">
            <a:extLst>
              <a:ext uri="{FF2B5EF4-FFF2-40B4-BE49-F238E27FC236}">
                <a16:creationId xmlns:a16="http://schemas.microsoft.com/office/drawing/2014/main" id="{0F425E43-500D-4CA0-87AB-6CD1EA873639}"/>
              </a:ext>
            </a:extLst>
          </p:cNvPr>
          <p:cNvSpPr/>
          <p:nvPr/>
        </p:nvSpPr>
        <p:spPr>
          <a:xfrm>
            <a:off x="11090752" y="1721678"/>
            <a:ext cx="540000" cy="540000"/>
          </a:xfrm>
          <a:prstGeom prst="ellipse">
            <a:avLst/>
          </a:prstGeom>
          <a:solidFill>
            <a:srgbClr val="2C53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X</a:t>
            </a:r>
            <a:endParaRPr lang="es-CO" b="1" dirty="0"/>
          </a:p>
        </p:txBody>
      </p:sp>
      <p:pic>
        <p:nvPicPr>
          <p:cNvPr id="6" name="Imagen 10" descr="Icono&#10;&#10;Descripción generada automáticamente">
            <a:extLst>
              <a:ext uri="{FF2B5EF4-FFF2-40B4-BE49-F238E27FC236}">
                <a16:creationId xmlns:a16="http://schemas.microsoft.com/office/drawing/2014/main" id="{26E3939C-8765-4982-B7EB-9CDD4DBEE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6412" y="1991967"/>
            <a:ext cx="434340" cy="539422"/>
          </a:xfrm>
          <a:prstGeom prst="rect">
            <a:avLst/>
          </a:prstGeom>
        </p:spPr>
      </p:pic>
      <p:sp>
        <p:nvSpPr>
          <p:cNvPr id="9" name="Rectángulo 8"/>
          <p:cNvSpPr/>
          <p:nvPr/>
        </p:nvSpPr>
        <p:spPr>
          <a:xfrm>
            <a:off x="459414" y="949488"/>
            <a:ext cx="4176335" cy="456343"/>
          </a:xfrm>
          <a:prstGeom prst="rect">
            <a:avLst/>
          </a:prstGeom>
        </p:spPr>
        <p:txBody>
          <a:bodyPr wrap="none">
            <a:spAutoFit/>
          </a:bodyPr>
          <a:lstStyle/>
          <a:p>
            <a:pPr algn="ctr">
              <a:lnSpc>
                <a:spcPct val="200000"/>
              </a:lnSpc>
              <a:spcAft>
                <a:spcPts val="0"/>
              </a:spcAft>
            </a:pPr>
            <a:r>
              <a:rPr lang="es-CO" sz="1400" b="1" dirty="0">
                <a:solidFill>
                  <a:schemeClr val="accent1"/>
                </a:solidFill>
                <a:highlight>
                  <a:srgbClr val="FFFFFF"/>
                </a:highlight>
                <a:latin typeface="Open Sans"/>
              </a:rPr>
              <a:t>MAQUINARIA PARA RECOLECCIÓN Y ACOPIO</a:t>
            </a:r>
            <a:endParaRPr lang="es-CO" sz="1400" b="1" dirty="0">
              <a:solidFill>
                <a:schemeClr val="accent1"/>
              </a:solidFill>
              <a:latin typeface="Open Sans"/>
            </a:endParaRPr>
          </a:p>
        </p:txBody>
      </p:sp>
      <p:sp>
        <p:nvSpPr>
          <p:cNvPr id="2" name="Rectángulo 1"/>
          <p:cNvSpPr/>
          <p:nvPr/>
        </p:nvSpPr>
        <p:spPr>
          <a:xfrm>
            <a:off x="5136351" y="4763069"/>
            <a:ext cx="2490362" cy="307777"/>
          </a:xfrm>
          <a:prstGeom prst="rect">
            <a:avLst/>
          </a:prstGeom>
        </p:spPr>
        <p:txBody>
          <a:bodyPr wrap="none">
            <a:spAutoFit/>
          </a:bodyPr>
          <a:lstStyle/>
          <a:p>
            <a:r>
              <a:rPr lang="es-CO" sz="1400" i="1" dirty="0">
                <a:latin typeface="Open Sans" panose="020B0604020202020204"/>
                <a:ea typeface="Arial" panose="020B0604020202020204" pitchFamily="34" charset="0"/>
              </a:rPr>
              <a:t>Ilustración 43    </a:t>
            </a:r>
            <a:r>
              <a:rPr lang="es-CO" sz="1400" i="1" dirty="0" err="1">
                <a:latin typeface="Open Sans" panose="020B0604020202020204"/>
                <a:ea typeface="Arial" panose="020B0604020202020204" pitchFamily="34" charset="0"/>
              </a:rPr>
              <a:t>escaldador</a:t>
            </a:r>
            <a:r>
              <a:rPr lang="es-CO" sz="1400" i="1" dirty="0">
                <a:latin typeface="Open Sans" panose="020B0604020202020204"/>
                <a:ea typeface="Arial" panose="020B0604020202020204" pitchFamily="34" charset="0"/>
              </a:rPr>
              <a:t> a vapor</a:t>
            </a:r>
            <a:endParaRPr lang="es-CO" sz="1400" i="1" dirty="0">
              <a:latin typeface="Open Sans" panose="020B0604020202020204"/>
            </a:endParaRPr>
          </a:p>
        </p:txBody>
      </p:sp>
    </p:spTree>
    <p:extLst>
      <p:ext uri="{BB962C8B-B14F-4D97-AF65-F5344CB8AC3E}">
        <p14:creationId xmlns:p14="http://schemas.microsoft.com/office/powerpoint/2010/main" val="1822552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9849</Words>
  <Application>Microsoft Office PowerPoint</Application>
  <PresentationFormat>Panorámica</PresentationFormat>
  <Paragraphs>1056</Paragraphs>
  <Slides>117</Slides>
  <Notes>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117</vt:i4>
      </vt:variant>
    </vt:vector>
  </HeadingPairs>
  <TitlesOfParts>
    <vt:vector size="126" baseType="lpstr">
      <vt:lpstr>Arial</vt:lpstr>
      <vt:lpstr>Calibri</vt:lpstr>
      <vt:lpstr>Calibri Light</vt:lpstr>
      <vt:lpstr>Cambria</vt:lpstr>
      <vt:lpstr>Montserrat</vt:lpstr>
      <vt:lpstr>Noto Sans Symbols</vt:lpstr>
      <vt:lpstr>Open Sans</vt:lpstr>
      <vt:lpstr>Times New Roman</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EQUIPOS Y MAQUINARIAS POST COSECHA</vt:lpstr>
      <vt:lpstr>EQUIPOS Y MAQUINARIAS POST COSECHA</vt:lpstr>
      <vt:lpstr>EQUIPOS Y MAQUINARIAS POST COSECHA</vt:lpstr>
      <vt:lpstr>Presentación de PowerPoint</vt:lpstr>
      <vt:lpstr>EQUIPOS Y MAQUINARIAS POST COSECHA</vt:lpstr>
      <vt:lpstr>EQUIPOS Y MAQUINARIAS POST COSECHA</vt:lpstr>
      <vt:lpstr>Presentación de PowerPoint</vt:lpstr>
      <vt:lpstr>EQUIPOS Y MAQUINARIAS POST COSECHA</vt:lpstr>
      <vt:lpstr>EQUIPOS Y MAQUINARIAS POST COSECHA</vt:lpstr>
      <vt:lpstr>Presentación de PowerPoint</vt:lpstr>
      <vt:lpstr>EQUIPOS Y MAQUINARIAS POST COSECHA</vt:lpstr>
      <vt:lpstr>Presentación de PowerPoint</vt:lpstr>
      <vt:lpstr>EQUIPOS Y MAQUINARIAS POST COSECHA</vt:lpstr>
      <vt:lpstr>EQUIPOS Y MAQUINARIAS POST COSECHA</vt:lpstr>
      <vt:lpstr>EQUIPOS Y MAQUINARIAS POST COSECHA</vt:lpstr>
      <vt:lpstr>Presentación de PowerPoint</vt:lpstr>
      <vt:lpstr>EQUIPOS Y MAQUINARIAS POST COSECHA</vt:lpstr>
      <vt:lpstr>EQUIPOS Y MAQUINARIAS POST COSECHA</vt:lpstr>
      <vt:lpstr>Presentación de PowerPoint</vt:lpstr>
      <vt:lpstr>EQUIPOS Y MAQUINARIAS POST COSECHA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User</cp:lastModifiedBy>
  <cp:revision>191</cp:revision>
  <dcterms:created xsi:type="dcterms:W3CDTF">2021-02-11T23:57:40Z</dcterms:created>
  <dcterms:modified xsi:type="dcterms:W3CDTF">2021-03-02T22:24:31Z</dcterms:modified>
</cp:coreProperties>
</file>